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4"/>
  </p:sldMasterIdLst>
  <p:notesMasterIdLst>
    <p:notesMasterId r:id="rId73"/>
  </p:notesMasterIdLst>
  <p:handoutMasterIdLst>
    <p:handoutMasterId r:id="rId74"/>
  </p:handoutMasterIdLst>
  <p:sldIdLst>
    <p:sldId id="347" r:id="rId5"/>
    <p:sldId id="413" r:id="rId6"/>
    <p:sldId id="414" r:id="rId7"/>
    <p:sldId id="415" r:id="rId8"/>
    <p:sldId id="307" r:id="rId9"/>
    <p:sldId id="416" r:id="rId10"/>
    <p:sldId id="417" r:id="rId11"/>
    <p:sldId id="418" r:id="rId12"/>
    <p:sldId id="419" r:id="rId13"/>
    <p:sldId id="422" r:id="rId14"/>
    <p:sldId id="421" r:id="rId15"/>
    <p:sldId id="420" r:id="rId16"/>
    <p:sldId id="312" r:id="rId17"/>
    <p:sldId id="269" r:id="rId18"/>
    <p:sldId id="270" r:id="rId19"/>
    <p:sldId id="271" r:id="rId20"/>
    <p:sldId id="273" r:id="rId21"/>
    <p:sldId id="274" r:id="rId22"/>
    <p:sldId id="275" r:id="rId23"/>
    <p:sldId id="279" r:id="rId24"/>
    <p:sldId id="277" r:id="rId25"/>
    <p:sldId id="278" r:id="rId26"/>
    <p:sldId id="324" r:id="rId27"/>
    <p:sldId id="406" r:id="rId28"/>
    <p:sldId id="426" r:id="rId29"/>
    <p:sldId id="427" r:id="rId30"/>
    <p:sldId id="428" r:id="rId31"/>
    <p:sldId id="283" r:id="rId32"/>
    <p:sldId id="393" r:id="rId33"/>
    <p:sldId id="316" r:id="rId34"/>
    <p:sldId id="300" r:id="rId35"/>
    <p:sldId id="282" r:id="rId36"/>
    <p:sldId id="432" r:id="rId37"/>
    <p:sldId id="444" r:id="rId38"/>
    <p:sldId id="446" r:id="rId39"/>
    <p:sldId id="437" r:id="rId40"/>
    <p:sldId id="292" r:id="rId41"/>
    <p:sldId id="441" r:id="rId42"/>
    <p:sldId id="315" r:id="rId43"/>
    <p:sldId id="438" r:id="rId44"/>
    <p:sldId id="448" r:id="rId45"/>
    <p:sldId id="449" r:id="rId46"/>
    <p:sldId id="439" r:id="rId47"/>
    <p:sldId id="440" r:id="rId48"/>
    <p:sldId id="447" r:id="rId49"/>
    <p:sldId id="433" r:id="rId50"/>
    <p:sldId id="349" r:id="rId51"/>
    <p:sldId id="409" r:id="rId52"/>
    <p:sldId id="423" r:id="rId53"/>
    <p:sldId id="411" r:id="rId54"/>
    <p:sldId id="412" r:id="rId55"/>
    <p:sldId id="435" r:id="rId56"/>
    <p:sldId id="443" r:id="rId57"/>
    <p:sldId id="284" r:id="rId58"/>
    <p:sldId id="436" r:id="rId59"/>
    <p:sldId id="445" r:id="rId60"/>
    <p:sldId id="301" r:id="rId61"/>
    <p:sldId id="327" r:id="rId62"/>
    <p:sldId id="425" r:id="rId63"/>
    <p:sldId id="429" r:id="rId64"/>
    <p:sldId id="430" r:id="rId65"/>
    <p:sldId id="431" r:id="rId66"/>
    <p:sldId id="404" r:id="rId67"/>
    <p:sldId id="293" r:id="rId68"/>
    <p:sldId id="400" r:id="rId69"/>
    <p:sldId id="442" r:id="rId70"/>
    <p:sldId id="391" r:id="rId71"/>
    <p:sldId id="403" r:id="rId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98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60" autoAdjust="0"/>
    <p:restoredTop sz="86364" autoAdjust="0"/>
  </p:normalViewPr>
  <p:slideViewPr>
    <p:cSldViewPr>
      <p:cViewPr varScale="1">
        <p:scale>
          <a:sx n="63" d="100"/>
          <a:sy n="63" d="100"/>
        </p:scale>
        <p:origin x="11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4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2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722891566265054E-2"/>
          <c:y val="4.6558704453441298E-2"/>
          <c:w val="0.92048192771084336"/>
          <c:h val="0.834008097165991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Geburten</c:v>
                </c:pt>
              </c:strCache>
            </c:strRef>
          </c:tx>
          <c:spPr>
            <a:solidFill>
              <a:srgbClr val="CCFFFF"/>
            </a:solidFill>
            <a:ln w="11621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8.7109871351277735E-4"/>
                  <c:y val="5.8222857395198391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74-43B6-8477-C2A846AF7E94}"/>
                </c:ext>
              </c:extLst>
            </c:dLbl>
            <c:dLbl>
              <c:idx val="1"/>
              <c:layout>
                <c:manualLayout>
                  <c:x val="-3.2806855369038046E-3"/>
                  <c:y val="8.8703001465550879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74-43B6-8477-C2A846AF7E94}"/>
                </c:ext>
              </c:extLst>
            </c:dLbl>
            <c:dLbl>
              <c:idx val="2"/>
              <c:layout>
                <c:manualLayout>
                  <c:x val="-8.711337569754507E-4"/>
                  <c:y val="9.4775875959478006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74-43B6-8477-C2A846AF7E94}"/>
                </c:ext>
              </c:extLst>
            </c:dLbl>
            <c:dLbl>
              <c:idx val="3"/>
              <c:layout>
                <c:manualLayout>
                  <c:x val="-3.2807205803664363E-3"/>
                  <c:y val="7.2624208037203819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74-43B6-8477-C2A846AF7E94}"/>
                </c:ext>
              </c:extLst>
            </c:dLbl>
            <c:spPr>
              <a:noFill/>
              <a:ln w="232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1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15</c:v>
                </c:pt>
                <c:pt idx="1">
                  <c:v>14</c:v>
                </c:pt>
                <c:pt idx="2">
                  <c:v>14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74-43B6-8477-C2A846AF7E9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Sterbefälle</c:v>
                </c:pt>
              </c:strCache>
            </c:strRef>
          </c:tx>
          <c:spPr>
            <a:solidFill>
              <a:srgbClr val="333333"/>
            </a:solidFill>
            <a:ln w="11621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5.466930360379374E-4"/>
                  <c:y val="6.4527042045300909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74-43B6-8477-C2A846AF7E94}"/>
                </c:ext>
              </c:extLst>
            </c:dLbl>
            <c:dLbl>
              <c:idx val="1"/>
              <c:layout>
                <c:manualLayout>
                  <c:x val="-5.079783534862603E-4"/>
                  <c:y val="6.7014186900885675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74-43B6-8477-C2A846AF7E94}"/>
                </c:ext>
              </c:extLst>
            </c:dLbl>
            <c:dLbl>
              <c:idx val="2"/>
              <c:layout>
                <c:manualLayout>
                  <c:x val="-4.1223844539857168E-3"/>
                  <c:y val="8.1415537542891103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74-43B6-8477-C2A846AF7E94}"/>
                </c:ext>
              </c:extLst>
            </c:dLbl>
            <c:dLbl>
              <c:idx val="3"/>
              <c:layout>
                <c:manualLayout>
                  <c:x val="-5.4667634867477943E-4"/>
                  <c:y val="5.6776957810290352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74-43B6-8477-C2A846AF7E94}"/>
                </c:ext>
              </c:extLst>
            </c:dLbl>
            <c:spPr>
              <a:noFill/>
              <a:ln w="232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1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13</c:v>
                </c:pt>
                <c:pt idx="1">
                  <c:v>9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74-43B6-8477-C2A846AF7E9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Zuzüge</c:v>
                </c:pt>
              </c:strCache>
            </c:strRef>
          </c:tx>
          <c:spPr>
            <a:solidFill>
              <a:srgbClr val="CCFFCC"/>
            </a:solidFill>
            <a:ln w="11621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32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1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90</c:v>
                </c:pt>
                <c:pt idx="1">
                  <c:v>128</c:v>
                </c:pt>
                <c:pt idx="2">
                  <c:v>83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74-43B6-8477-C2A846AF7E9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Wegzüge</c:v>
                </c:pt>
              </c:strCache>
            </c:strRef>
          </c:tx>
          <c:spPr>
            <a:solidFill>
              <a:srgbClr val="FFCC99"/>
            </a:solidFill>
            <a:ln w="11621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32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1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Sheet1!$B$5:$E$5</c:f>
              <c:numCache>
                <c:formatCode>General</c:formatCode>
                <c:ptCount val="4"/>
                <c:pt idx="0">
                  <c:v>60</c:v>
                </c:pt>
                <c:pt idx="1">
                  <c:v>96</c:v>
                </c:pt>
                <c:pt idx="2">
                  <c:v>80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674-43B6-8477-C2A846AF7E9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Eheschließungen</c:v>
                </c:pt>
              </c:strCache>
            </c:strRef>
          </c:tx>
          <c:spPr>
            <a:solidFill>
              <a:srgbClr val="FFFFFF"/>
            </a:solidFill>
            <a:ln w="11621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6700062252207881E-3"/>
                  <c:y val="4.9142645175996535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674-43B6-8477-C2A846AF7E94}"/>
                </c:ext>
              </c:extLst>
            </c:dLbl>
            <c:dLbl>
              <c:idx val="1"/>
              <c:layout>
                <c:manualLayout>
                  <c:x val="-1.9443998752786129E-3"/>
                  <c:y val="8.1184227386715713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74-43B6-8477-C2A846AF7E94}"/>
                </c:ext>
              </c:extLst>
            </c:dLbl>
            <c:dLbl>
              <c:idx val="2"/>
              <c:layout>
                <c:manualLayout>
                  <c:x val="2.8749289639808939E-3"/>
                  <c:y val="5.3306766727406529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74-43B6-8477-C2A846AF7E94}"/>
                </c:ext>
              </c:extLst>
            </c:dLbl>
            <c:dLbl>
              <c:idx val="3"/>
              <c:layout>
                <c:manualLayout>
                  <c:x val="-7.3961564163294025E-4"/>
                  <c:y val="5.5331058225382201E-2"/>
                </c:manualLayout>
              </c:layout>
              <c:spPr>
                <a:noFill/>
                <a:ln w="23241">
                  <a:noFill/>
                </a:ln>
              </c:spPr>
              <c:txPr>
                <a:bodyPr/>
                <a:lstStyle/>
                <a:p>
                  <a:pPr>
                    <a:defRPr sz="171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674-43B6-8477-C2A846AF7E94}"/>
                </c:ext>
              </c:extLst>
            </c:dLbl>
            <c:spPr>
              <a:noFill/>
              <a:ln w="232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1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Sheet1!$B$6:$E$6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674-43B6-8477-C2A846AF7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71465296"/>
        <c:axId val="1"/>
      </c:barChart>
      <c:catAx>
        <c:axId val="27146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90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6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290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0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6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71465296"/>
        <c:crosses val="autoZero"/>
        <c:crossBetween val="between"/>
      </c:valAx>
      <c:spPr>
        <a:solidFill>
          <a:srgbClr val="C0C0C0"/>
        </a:solidFill>
        <a:ln w="11621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88404213325577"/>
          <c:y val="5.5898235660958293E-2"/>
          <c:w val="0.29759036144578316"/>
          <c:h val="0.26113360323886642"/>
        </c:manualLayout>
      </c:layout>
      <c:overlay val="0"/>
      <c:spPr>
        <a:solidFill>
          <a:srgbClr val="FFFFFF"/>
        </a:solidFill>
        <a:ln w="2905">
          <a:solidFill>
            <a:schemeClr val="tx1"/>
          </a:solidFill>
          <a:prstDash val="solid"/>
        </a:ln>
      </c:spPr>
      <c:txPr>
        <a:bodyPr/>
        <a:lstStyle/>
        <a:p>
          <a:pPr>
            <a:defRPr sz="1514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4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6385542168674"/>
          <c:y val="4.4534412955465584E-2"/>
          <c:w val="0.85903614457831323"/>
          <c:h val="0.83805668016194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Gemeindeanteil an der Umsatzsteuer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008000" mc:Ignorable="a14" a14:legacySpreadsheetColorIndex="17"/>
                </a:gs>
                <a:gs pos="50000">
                  <a:srgbClr xmlns:mc="http://schemas.openxmlformats.org/markup-compatibility/2006" xmlns:a14="http://schemas.microsoft.com/office/drawing/2010/main" val="000000" mc:Ignorable="a14" a14:legacySpreadsheetColorIndex="17">
                    <a:gamma/>
                    <a:shade val="46275"/>
                    <a:invGamma/>
                  </a:srgbClr>
                </a:gs>
                <a:gs pos="100000">
                  <a:srgbClr xmlns:mc="http://schemas.openxmlformats.org/markup-compatibility/2006" xmlns:a14="http://schemas.microsoft.com/office/drawing/2010/main" val="008000" mc:Ignorable="a14" a14:legacySpreadsheetColorIndex="17"/>
                </a:gs>
              </a:gsLst>
              <a:lin ang="5400000" scaled="1"/>
            </a:gradFill>
            <a:ln w="12208">
              <a:solidFill>
                <a:schemeClr val="tx1"/>
              </a:solidFill>
              <a:prstDash val="solid"/>
            </a:ln>
          </c:spPr>
          <c:invertIfNegative val="0"/>
          <c:dLbls>
            <c:numFmt formatCode="#,##0" sourceLinked="0"/>
            <c:spPr>
              <a:noFill/>
              <a:ln w="2441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30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30982</c:v>
                </c:pt>
                <c:pt idx="1">
                  <c:v>34060</c:v>
                </c:pt>
                <c:pt idx="2">
                  <c:v>30833</c:v>
                </c:pt>
                <c:pt idx="3">
                  <c:v>31312</c:v>
                </c:pt>
                <c:pt idx="4">
                  <c:v>35106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F-494C-A775-879DBBA92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83457552"/>
        <c:axId val="1"/>
      </c:barChart>
      <c:catAx>
        <c:axId val="283457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5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3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40000"/>
          <c:min val="0"/>
        </c:scaling>
        <c:delete val="0"/>
        <c:axPos val="l"/>
        <c:majorGridlines>
          <c:spPr>
            <a:ln w="3052">
              <a:solidFill>
                <a:schemeClr val="tx1"/>
              </a:solidFill>
              <a:prstDash val="solid"/>
            </a:ln>
          </c:spPr>
        </c:majorGridlines>
        <c:numFmt formatCode="#,##0\ [$€-1]" sourceLinked="0"/>
        <c:majorTickMark val="out"/>
        <c:minorTickMark val="none"/>
        <c:tickLblPos val="nextTo"/>
        <c:spPr>
          <a:ln w="305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3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3457552"/>
        <c:crosses val="autoZero"/>
        <c:crossBetween val="between"/>
        <c:majorUnit val="5000"/>
      </c:valAx>
      <c:spPr>
        <a:solidFill>
          <a:srgbClr val="C0C0C0"/>
        </a:solidFill>
        <a:ln w="12208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2289156626506025"/>
          <c:y val="4.6558704453441298E-2"/>
          <c:w val="0.59397590361445785"/>
          <c:h val="8.5020242914979755E-2"/>
        </c:manualLayout>
      </c:layout>
      <c:overlay val="0"/>
      <c:spPr>
        <a:noFill/>
        <a:ln w="24417">
          <a:noFill/>
        </a:ln>
      </c:spPr>
      <c:txPr>
        <a:bodyPr/>
        <a:lstStyle/>
        <a:p>
          <a:pPr>
            <a:defRPr sz="1591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3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1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9" tIns="45719" rIns="91439" bIns="4571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9" tIns="45719" rIns="91439" bIns="457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FD79A2-6697-4B38-A352-EDA7FABF55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8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r">
              <a:defRPr sz="1200"/>
            </a:lvl1pPr>
          </a:lstStyle>
          <a:p>
            <a:fld id="{06802C40-60CF-4691-AEE3-5BAC3317D56A}" type="datetimeFigureOut">
              <a:rPr lang="de-DE" smtClean="0"/>
              <a:t>30.07.2025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9" tIns="45719" rIns="91439" bIns="4571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9"/>
            <a:ext cx="5438775" cy="3908425"/>
          </a:xfrm>
          <a:prstGeom prst="rect">
            <a:avLst/>
          </a:prstGeom>
        </p:spPr>
        <p:txBody>
          <a:bodyPr vert="horz" lIns="91439" tIns="45719" rIns="91439" bIns="45719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r">
              <a:defRPr sz="1200"/>
            </a:lvl1pPr>
          </a:lstStyle>
          <a:p>
            <a:fld id="{CFF85034-0F0B-48F3-881F-85A9646E9C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11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5034-0F0B-48F3-881F-85A9646E9C7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82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5034-0F0B-48F3-881F-85A9646E9C7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37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5034-0F0B-48F3-881F-85A9646E9C7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56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85034-0F0B-48F3-881F-85A9646E9C7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87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Smart Cities – Fuchstal</a:t>
            </a:r>
            <a:r>
              <a:rPr lang="de-DE" baseline="0" dirty="0"/>
              <a:t> hat für die Strategiephase eine Zuwendung von ca. 1 </a:t>
            </a:r>
            <a:r>
              <a:rPr lang="de-DE" baseline="0" dirty="0" err="1"/>
              <a:t>Mio</a:t>
            </a:r>
            <a:r>
              <a:rPr lang="de-DE" baseline="0" dirty="0"/>
              <a:t> erhalten.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28E6-E911-448D-AE15-925E3B6B1AA8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21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8B595B5F-2BEF-47C4-A210-58FB116642E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898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5B923DAF-37CB-47A7-A159-8C75D6ECD70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25164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5B923DAF-37CB-47A7-A159-8C75D6ECD70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6989256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5B923DAF-37CB-47A7-A159-8C75D6ECD70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4911483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5B923DAF-37CB-47A7-A159-8C75D6ECD70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292439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5B923DAF-37CB-47A7-A159-8C75D6ECD70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2955258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CD0C1-7B89-495A-AB82-C13002E7275B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6003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03A4D-03ED-4791-8E51-B65107B4B14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140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80010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914400" y="1905000"/>
            <a:ext cx="8001000" cy="3733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EC013-C4D1-4159-B16A-DE21123583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641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6D0B2-8F8A-4657-8450-26DB0B2E1924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327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7F5C72D-F34F-4611-897F-416EE7B67EB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18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A220ACF1-1850-443E-90D6-B17430257AC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994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3C32AD7-7FBB-49CB-A0C1-D2F84CF1F3E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80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AF878-63A7-4EA8-8D57-A05074096FFB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256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04C7-EC34-4CE4-BC0E-A3ACB5290D09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046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C9FCF-6350-4DB1-A083-81D6BFD9739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995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E45862C7-815B-47E1-8BDF-3E02CE08EEDF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479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Rechenschaftsbericht der Gemeinde Apfeldorf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5B923DAF-37CB-47A7-A159-8C75D6ECD70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72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1720" y="332656"/>
            <a:ext cx="6550025" cy="10048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de-DE" altLang="de-DE" sz="3200" dirty="0">
                <a:solidFill>
                  <a:schemeClr val="accent6">
                    <a:lumMod val="75000"/>
                  </a:schemeClr>
                </a:solidFill>
              </a:rPr>
              <a:t>Herzlich Willkommen zur Bürgerversammlung </a:t>
            </a:r>
            <a:br>
              <a:rPr lang="de-DE" altLang="de-DE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altLang="de-DE" sz="3200" dirty="0">
                <a:solidFill>
                  <a:schemeClr val="accent6">
                    <a:lumMod val="75000"/>
                  </a:schemeClr>
                </a:solidFill>
              </a:rPr>
              <a:t>der Gemeinde Apfeldorf am 31.07.2025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23906"/>
            <a:ext cx="1296144" cy="142477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52936"/>
            <a:ext cx="5760640" cy="383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48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7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576431" y="1501803"/>
          <a:ext cx="7870204" cy="472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01173" imgH="4800482" progId="MSGraph.Chart.8">
                  <p:embed followColorScheme="full"/>
                </p:oleObj>
              </mc:Choice>
              <mc:Fallback>
                <p:oleObj name="Chart" r:id="rId2" imgW="8001173" imgH="4800482" progId="MSGraph.Chart.8">
                  <p:embed followColorScheme="full"/>
                  <p:pic>
                    <p:nvPicPr>
                      <p:cNvPr id="184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431" y="1501803"/>
                        <a:ext cx="7870204" cy="4722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31640" y="496891"/>
            <a:ext cx="6933988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	Schlüsselzuweisung  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8437" grpId="0" bld="series" 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3" name="Object 5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046850246"/>
              </p:ext>
            </p:extLst>
          </p:nvPr>
        </p:nvGraphicFramePr>
        <p:xfrm>
          <a:off x="609599" y="1547461"/>
          <a:ext cx="7537676" cy="4519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86747" imgH="4848370" progId="MSGraph.Chart.8">
                  <p:embed followColorScheme="full"/>
                </p:oleObj>
              </mc:Choice>
              <mc:Fallback>
                <p:oleObj name="Chart" r:id="rId2" imgW="8086747" imgH="4848370" progId="MSGraph.Chart.8">
                  <p:embed followColorScheme="full"/>
                  <p:pic>
                    <p:nvPicPr>
                      <p:cNvPr id="174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1547461"/>
                        <a:ext cx="7537676" cy="45190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27584" y="623888"/>
            <a:ext cx="7920879" cy="923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 err="1">
                <a:solidFill>
                  <a:srgbClr val="006666"/>
                </a:solidFill>
              </a:rPr>
              <a:t>GrundErwerbSteuer</a:t>
            </a:r>
            <a:r>
              <a:rPr lang="de-DE" altLang="de-DE" sz="3200" dirty="0">
                <a:solidFill>
                  <a:srgbClr val="006666"/>
                </a:solidFill>
              </a:rPr>
              <a:t>-Anteil 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7413" grpId="0" bld="series" 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9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35896" y="1412776"/>
          <a:ext cx="7539920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010489" imgH="4819637" progId="MSGraph.Chart.8">
                  <p:embed followColorScheme="full"/>
                </p:oleObj>
              </mc:Choice>
              <mc:Fallback>
                <p:oleObj name="Chart" r:id="rId3" imgW="8010489" imgH="4819637" progId="MSGraph.Chart.8">
                  <p:embed followColorScheme="full"/>
                  <p:pic>
                    <p:nvPicPr>
                      <p:cNvPr id="163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896" y="1412776"/>
                        <a:ext cx="7539920" cy="4536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8184" y="623888"/>
            <a:ext cx="7676742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 err="1">
                <a:solidFill>
                  <a:srgbClr val="006666"/>
                </a:solidFill>
              </a:rPr>
              <a:t>EinkommenSteuer</a:t>
            </a:r>
            <a:r>
              <a:rPr lang="de-DE" altLang="de-DE" sz="3200" dirty="0">
                <a:solidFill>
                  <a:srgbClr val="006666"/>
                </a:solidFill>
              </a:rPr>
              <a:t>-Ersatz 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6389" grpId="0" bld="series" 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888"/>
            <a:ext cx="8388424" cy="1004887"/>
          </a:xfrm>
        </p:spPr>
        <p:txBody>
          <a:bodyPr>
            <a:normAutofit fontScale="90000"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				</a:t>
            </a:r>
            <a:r>
              <a:rPr lang="de-DE" altLang="de-DE" sz="3200" dirty="0" err="1">
                <a:solidFill>
                  <a:srgbClr val="006666"/>
                </a:solidFill>
              </a:rPr>
              <a:t>UmsatzSteuer</a:t>
            </a:r>
            <a:r>
              <a:rPr lang="de-DE" altLang="de-DE" sz="3200" dirty="0">
                <a:solidFill>
                  <a:srgbClr val="006666"/>
                </a:solidFill>
              </a:rPr>
              <a:t>-Anteil     2020 - 2024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660399" y="1550104"/>
          <a:ext cx="7590380" cy="4587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217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 animBg="0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1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09599" y="1238905"/>
          <a:ext cx="8005763" cy="480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01173" imgH="4800482" progId="MSGraph.Chart.8">
                  <p:embed followColorScheme="full"/>
                </p:oleObj>
              </mc:Choice>
              <mc:Fallback>
                <p:oleObj name="Chart" r:id="rId2" imgW="8001173" imgH="4800482" progId="MSGraph.Chart.8">
                  <p:embed followColorScheme="full"/>
                  <p:pic>
                    <p:nvPicPr>
                      <p:cNvPr id="194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1238905"/>
                        <a:ext cx="8005763" cy="480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5006" y="623888"/>
            <a:ext cx="6933988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Konzessionsabgabe  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23528" y="1772816"/>
            <a:ext cx="842493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de-DE" altLang="de-DE" b="1" dirty="0">
                <a:solidFill>
                  <a:srgbClr val="006666"/>
                </a:solidFill>
              </a:rPr>
              <a:t>Gewerbesteuerumlage</a:t>
            </a:r>
          </a:p>
          <a:p>
            <a:pPr lvl="1" eaLnBrk="1" hangingPunct="1"/>
            <a:r>
              <a:rPr lang="de-DE" altLang="de-DE" b="1" dirty="0">
                <a:solidFill>
                  <a:srgbClr val="006666"/>
                </a:solidFill>
              </a:rPr>
              <a:t>Kreisumlage</a:t>
            </a:r>
          </a:p>
          <a:p>
            <a:pPr lvl="1" eaLnBrk="1" hangingPunct="1"/>
            <a:r>
              <a:rPr lang="de-DE" altLang="de-DE" b="1" dirty="0">
                <a:solidFill>
                  <a:srgbClr val="006666"/>
                </a:solidFill>
              </a:rPr>
              <a:t>Umlage zur Verwaltungsgemeinschaft</a:t>
            </a:r>
          </a:p>
          <a:p>
            <a:pPr lvl="1" eaLnBrk="1" hangingPunct="1"/>
            <a:r>
              <a:rPr lang="de-DE" altLang="de-DE" b="1" dirty="0">
                <a:solidFill>
                  <a:srgbClr val="006666"/>
                </a:solidFill>
              </a:rPr>
              <a:t>Schulverbandsumlagen</a:t>
            </a:r>
          </a:p>
          <a:p>
            <a:pPr lvl="1" eaLnBrk="1" hangingPunct="1"/>
            <a:r>
              <a:rPr lang="de-DE" altLang="de-DE" b="1" dirty="0">
                <a:solidFill>
                  <a:srgbClr val="006666"/>
                </a:solidFill>
              </a:rPr>
              <a:t>Umlagen an den Zweckverband Apfeldorf-Kinsau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05006" y="623888"/>
            <a:ext cx="7499442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chemeClr val="accent6">
                    <a:lumMod val="75000"/>
                  </a:schemeClr>
                </a:solidFill>
              </a:rPr>
              <a:t>	Übersicht Finanzen (Ausgaben)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9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579863" y="1412776"/>
          <a:ext cx="7360050" cy="441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86747" imgH="4848370" progId="MSGraph.Chart.8">
                  <p:embed followColorScheme="full"/>
                </p:oleObj>
              </mc:Choice>
              <mc:Fallback>
                <p:oleObj name="Chart" r:id="rId2" imgW="8086747" imgH="4848370" progId="MSGraph.Chart.8">
                  <p:embed followColorScheme="full"/>
                  <p:pic>
                    <p:nvPicPr>
                      <p:cNvPr id="21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63" y="1412776"/>
                        <a:ext cx="7360050" cy="441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05006" y="623888"/>
            <a:ext cx="7643458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 err="1">
                <a:solidFill>
                  <a:srgbClr val="006666"/>
                </a:solidFill>
              </a:rPr>
              <a:t>GewerbeSteuer</a:t>
            </a:r>
            <a:r>
              <a:rPr lang="de-DE" altLang="de-DE" sz="3200" dirty="0">
                <a:solidFill>
                  <a:srgbClr val="006666"/>
                </a:solidFill>
              </a:rPr>
              <a:t>-Umlage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7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755650" y="1439863"/>
          <a:ext cx="7480300" cy="443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191644" imgH="4857592" progId="MSGraph.Chart.8">
                  <p:embed followColorScheme="full"/>
                </p:oleObj>
              </mc:Choice>
              <mc:Fallback>
                <p:oleObj name="Chart" r:id="rId2" imgW="8191644" imgH="4857592" progId="MSGraph.Chart.8">
                  <p:embed followColorScheme="full"/>
                  <p:pic>
                    <p:nvPicPr>
                      <p:cNvPr id="235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39863"/>
                        <a:ext cx="7480300" cy="443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5006" y="623888"/>
            <a:ext cx="6933988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		Kreisumlage  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3557" grpId="0" bld="series" 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609599" y="1481611"/>
          <a:ext cx="7668910" cy="455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00960" imgH="4867170" progId="MSGraph.Chart.8">
                  <p:embed followColorScheme="full"/>
                </p:oleObj>
              </mc:Choice>
              <mc:Fallback>
                <p:oleObj name="Chart" r:id="rId2" imgW="8200960" imgH="4867170" progId="MSGraph.Chart.8">
                  <p:embed followColorScheme="full"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1481611"/>
                        <a:ext cx="7668910" cy="4556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5006" y="623888"/>
            <a:ext cx="7499442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Umlage an VG Reichling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" grpId="0" bld="series" 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6" name="Object 6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15295" y="1484784"/>
          <a:ext cx="7497392" cy="442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01173" imgH="4724571" progId="MSGraph.Chart.8">
                  <p:embed followColorScheme="full"/>
                </p:oleObj>
              </mc:Choice>
              <mc:Fallback>
                <p:oleObj name="Chart" r:id="rId2" imgW="8001173" imgH="4724571" progId="MSGraph.Chart.8">
                  <p:embed followColorScheme="full"/>
                  <p:pic>
                    <p:nvPicPr>
                      <p:cNvPr id="2560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95" y="1484784"/>
                        <a:ext cx="7497392" cy="442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5005" y="623888"/>
            <a:ext cx="7423699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Schulverband-Umlagen 2020 - 2024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5606" grpId="0" bld="series" 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548680"/>
            <a:ext cx="6934200" cy="1004887"/>
          </a:xfrm>
        </p:spPr>
        <p:txBody>
          <a:bodyPr>
            <a:normAutofit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                    Daten zur Bevölkerung</a:t>
            </a: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446336" y="1177144"/>
          <a:ext cx="7219950" cy="4291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2078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09599" y="1335246"/>
          <a:ext cx="7692139" cy="4542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01173" imgH="4724571" progId="MSGraph.Chart.8">
                  <p:embed followColorScheme="full"/>
                </p:oleObj>
              </mc:Choice>
              <mc:Fallback>
                <p:oleObj name="Chart" r:id="rId2" imgW="8001173" imgH="4724571" progId="MSGraph.Chart.8">
                  <p:embed followColorScheme="full"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1335246"/>
                        <a:ext cx="7692139" cy="4542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5005" y="623888"/>
            <a:ext cx="7429395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Zweckverband-Umlagen 2020 - 2024</a:t>
            </a:r>
          </a:p>
        </p:txBody>
      </p:sp>
    </p:spTree>
    <p:extLst>
      <p:ext uri="{BB962C8B-B14F-4D97-AF65-F5344CB8AC3E}">
        <p14:creationId xmlns:p14="http://schemas.microsoft.com/office/powerpoint/2010/main" val="189983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 bld="series" 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09599" y="1338851"/>
          <a:ext cx="7634809" cy="4580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01173" imgH="4800482" progId="MSGraph.Chart.8">
                  <p:embed followColorScheme="full"/>
                </p:oleObj>
              </mc:Choice>
              <mc:Fallback>
                <p:oleObj name="Chart" r:id="rId2" imgW="8001173" imgH="4800482" progId="MSGraph.Chart.8">
                  <p:embed followColorScheme="full"/>
                  <p:pic>
                    <p:nvPicPr>
                      <p:cNvPr id="307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1338851"/>
                        <a:ext cx="7634809" cy="4580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5006" y="623888"/>
            <a:ext cx="6933988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		Schuldenstand    2020- 2024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0725" grpId="0" bld="series" 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9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09598" y="1340768"/>
          <a:ext cx="7680854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01173" imgH="4800482" progId="MSGraph.Chart.8">
                  <p:embed followColorScheme="full"/>
                </p:oleObj>
              </mc:Choice>
              <mc:Fallback>
                <p:oleObj name="Chart" r:id="rId2" imgW="8001173" imgH="4800482" progId="MSGraph.Chart.8">
                  <p:embed followColorScheme="full"/>
                  <p:pic>
                    <p:nvPicPr>
                      <p:cNvPr id="317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8" y="1340768"/>
                        <a:ext cx="7680854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7704" y="350257"/>
            <a:ext cx="6933988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sz="3200" dirty="0">
                <a:solidFill>
                  <a:srgbClr val="006666"/>
                </a:solidFill>
              </a:rPr>
              <a:t>	Rücklagen      2020 – 2024 </a:t>
            </a:r>
          </a:p>
          <a:p>
            <a:r>
              <a:rPr lang="de-DE" altLang="de-DE" sz="1400" dirty="0">
                <a:solidFill>
                  <a:srgbClr val="006666"/>
                </a:solidFill>
              </a:rPr>
              <a:t>(hierin nicht enthalten Kommanditeinlage PV-Anlage ca. 1.200.000 €)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1749" grpId="0" bld="series" 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5006" y="623888"/>
            <a:ext cx="6933988" cy="10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altLang="de-DE" sz="3200" dirty="0">
                <a:solidFill>
                  <a:srgbClr val="006666"/>
                </a:solidFill>
              </a:rPr>
              <a:t>Einzelne Einnahmen und</a:t>
            </a:r>
            <a:br>
              <a:rPr lang="de-DE" altLang="de-DE" sz="3200" dirty="0">
                <a:solidFill>
                  <a:srgbClr val="006666"/>
                </a:solidFill>
              </a:rPr>
            </a:br>
            <a:r>
              <a:rPr lang="de-DE" altLang="de-DE" sz="3200" dirty="0">
                <a:solidFill>
                  <a:srgbClr val="006666"/>
                </a:solidFill>
              </a:rPr>
              <a:t>Ausgaben des VM-Haushalts 2024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0249" y="1788367"/>
            <a:ext cx="70587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006666"/>
                </a:solidFill>
                <a:latin typeface="Arial"/>
              </a:rPr>
              <a:t>Einnahmen:				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Grundstücksverkäufe				           0 €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Investitionspauschale vom Freistaat		126.500 €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Zuschuss vom Staat für Wasserversorgung         445.821 €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Zuschuss vom Staat für Radwegebau	             493.185 €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Zuschuss vom Staat für DGH		           2.065.322€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6666"/>
              </a:solidFill>
              <a:latin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006666"/>
                </a:solidFill>
                <a:latin typeface="Arial"/>
              </a:rPr>
              <a:t>Ausgaben: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Grunderwerb					     91.044 €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Baumaßnahme Dorfgemeinschaftshaus		3.087.959 €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Radwege und Erschließungen		                 732.064€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Beschaffungen für Feuerwehr			   768.340 €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6666"/>
                </a:solidFill>
                <a:latin typeface="Arial"/>
              </a:rPr>
              <a:t>Baumaßnahme Wasserversorgung		1.233.848 €</a:t>
            </a:r>
          </a:p>
        </p:txBody>
      </p:sp>
    </p:spTree>
    <p:extLst>
      <p:ext uri="{BB962C8B-B14F-4D97-AF65-F5344CB8AC3E}">
        <p14:creationId xmlns:p14="http://schemas.microsoft.com/office/powerpoint/2010/main" val="394561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DC901-F51D-F189-BEEC-B9A4E716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24110"/>
            <a:ext cx="7920879" cy="128089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Grundschule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9A37C7-1208-A8AB-8EFC-3DA3E6E7B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83" y="2204864"/>
            <a:ext cx="7850833" cy="3880773"/>
          </a:xfrm>
        </p:spPr>
        <p:txBody>
          <a:bodyPr/>
          <a:lstStyle/>
          <a:p>
            <a:r>
              <a:rPr lang="de-DE" sz="2000" dirty="0">
                <a:solidFill>
                  <a:srgbClr val="006666"/>
                </a:solidFill>
              </a:rPr>
              <a:t>Schülerzahlen sind steigend – zweizügige Betreuung aber möglich</a:t>
            </a:r>
          </a:p>
          <a:p>
            <a:endParaRPr lang="de-DE" sz="2000" dirty="0">
              <a:solidFill>
                <a:srgbClr val="006666"/>
              </a:solidFill>
            </a:endParaRPr>
          </a:p>
          <a:p>
            <a:r>
              <a:rPr lang="de-DE" sz="2000" dirty="0">
                <a:solidFill>
                  <a:srgbClr val="006666"/>
                </a:solidFill>
              </a:rPr>
              <a:t>Digitalisierung Schule – EDV-Ausstattung der Schüler ist sehr gut; I-Pads für die Schüler und Lese-Apps wurden gekauft</a:t>
            </a:r>
          </a:p>
          <a:p>
            <a:endParaRPr lang="de-DE" sz="2000" dirty="0">
              <a:solidFill>
                <a:srgbClr val="006666"/>
              </a:solidFill>
            </a:endParaRPr>
          </a:p>
          <a:p>
            <a:r>
              <a:rPr lang="de-DE" sz="2000" dirty="0">
                <a:solidFill>
                  <a:srgbClr val="006666"/>
                </a:solidFill>
              </a:rPr>
              <a:t>Ab 2026: Rechtsanspruch auf Ganztagesbetreuung – 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6666"/>
                </a:solidFill>
              </a:rPr>
              <a:t>	stellt uns vor Herausforderungen (Räume, Personal, usw.) </a:t>
            </a:r>
            <a:endParaRPr lang="de-DE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13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C7335BE-291C-C69A-9049-71603C00A17C}"/>
              </a:ext>
            </a:extLst>
          </p:cNvPr>
          <p:cNvSpPr txBox="1"/>
          <p:nvPr/>
        </p:nvSpPr>
        <p:spPr>
          <a:xfrm>
            <a:off x="1403648" y="1556792"/>
            <a:ext cx="7871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6666"/>
                </a:solidFill>
              </a:rPr>
              <a:t>Defizite im Bereich Kindergärten der vergangenen Jahre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7D44EB-4529-4974-D967-4E256B96AE68}"/>
              </a:ext>
            </a:extLst>
          </p:cNvPr>
          <p:cNvSpPr txBox="1"/>
          <p:nvPr/>
        </p:nvSpPr>
        <p:spPr>
          <a:xfrm>
            <a:off x="1835696" y="620688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006666"/>
                </a:solidFill>
              </a:rPr>
              <a:t>Kindergarten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0835C94-5874-5C41-CD56-C5A2607E1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130159"/>
              </p:ext>
            </p:extLst>
          </p:nvPr>
        </p:nvGraphicFramePr>
        <p:xfrm>
          <a:off x="2195736" y="2276872"/>
          <a:ext cx="6120680" cy="3024337"/>
        </p:xfrm>
        <a:graphic>
          <a:graphicData uri="http://schemas.openxmlformats.org/drawingml/2006/table">
            <a:tbl>
              <a:tblPr/>
              <a:tblGrid>
                <a:gridCol w="3212272">
                  <a:extLst>
                    <a:ext uri="{9D8B030D-6E8A-4147-A177-3AD203B41FA5}">
                      <a16:colId xmlns:a16="http://schemas.microsoft.com/office/drawing/2014/main" val="103927924"/>
                    </a:ext>
                  </a:extLst>
                </a:gridCol>
                <a:gridCol w="2908408">
                  <a:extLst>
                    <a:ext uri="{9D8B030D-6E8A-4147-A177-3AD203B41FA5}">
                      <a16:colId xmlns:a16="http://schemas.microsoft.com/office/drawing/2014/main" val="4253816518"/>
                    </a:ext>
                  </a:extLst>
                </a:gridCol>
              </a:tblGrid>
              <a:tr h="52143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Jahr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Betrag Defizit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504383"/>
                  </a:ext>
                </a:extLst>
              </a:tr>
              <a:tr h="6257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154.185,48 €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749877"/>
                  </a:ext>
                </a:extLst>
              </a:tr>
              <a:tr h="6257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187.099,51 €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557633"/>
                  </a:ext>
                </a:extLst>
              </a:tr>
              <a:tr h="6257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254.155,20 €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444664"/>
                  </a:ext>
                </a:extLst>
              </a:tr>
              <a:tr h="6257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212.641,36 €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074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693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ABE3344-0905-2094-B2F4-DA60FDD6F8F5}"/>
              </a:ext>
            </a:extLst>
          </p:cNvPr>
          <p:cNvSpPr txBox="1"/>
          <p:nvPr/>
        </p:nvSpPr>
        <p:spPr>
          <a:xfrm>
            <a:off x="1403648" y="620688"/>
            <a:ext cx="756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Anstellungsschlüssel und Auslastung Kindergarten 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0F0FBD-C977-02AE-E3A8-3482A75C34D5}"/>
              </a:ext>
            </a:extLst>
          </p:cNvPr>
          <p:cNvSpPr txBox="1"/>
          <p:nvPr/>
        </p:nvSpPr>
        <p:spPr>
          <a:xfrm>
            <a:off x="755576" y="136371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66"/>
                </a:solidFill>
              </a:rPr>
              <a:t>Der maximale Anstellungsschlüssel liegt bei 1 : 11 ( = Mindeststandard)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8F842A7-0B0E-0089-6BA5-7A70FEA25EF0}"/>
              </a:ext>
            </a:extLst>
          </p:cNvPr>
          <p:cNvSpPr txBox="1"/>
          <p:nvPr/>
        </p:nvSpPr>
        <p:spPr>
          <a:xfrm>
            <a:off x="1619672" y="407707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66"/>
                </a:solidFill>
              </a:rPr>
              <a:t>Auslastung</a:t>
            </a:r>
          </a:p>
          <a:p>
            <a:endParaRPr lang="de-DE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916127FA-85B4-76DB-0809-7BEC7A6A6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132002"/>
              </p:ext>
            </p:extLst>
          </p:nvPr>
        </p:nvGraphicFramePr>
        <p:xfrm>
          <a:off x="2625958" y="1865798"/>
          <a:ext cx="4789038" cy="2197624"/>
        </p:xfrm>
        <a:graphic>
          <a:graphicData uri="http://schemas.openxmlformats.org/drawingml/2006/table">
            <a:tbl>
              <a:tblPr/>
              <a:tblGrid>
                <a:gridCol w="1705843">
                  <a:extLst>
                    <a:ext uri="{9D8B030D-6E8A-4147-A177-3AD203B41FA5}">
                      <a16:colId xmlns:a16="http://schemas.microsoft.com/office/drawing/2014/main" val="1387541261"/>
                    </a:ext>
                  </a:extLst>
                </a:gridCol>
                <a:gridCol w="1544479">
                  <a:extLst>
                    <a:ext uri="{9D8B030D-6E8A-4147-A177-3AD203B41FA5}">
                      <a16:colId xmlns:a16="http://schemas.microsoft.com/office/drawing/2014/main" val="2520195948"/>
                    </a:ext>
                  </a:extLst>
                </a:gridCol>
                <a:gridCol w="1538716">
                  <a:extLst>
                    <a:ext uri="{9D8B030D-6E8A-4147-A177-3AD203B41FA5}">
                      <a16:colId xmlns:a16="http://schemas.microsoft.com/office/drawing/2014/main" val="2923291485"/>
                    </a:ext>
                  </a:extLst>
                </a:gridCol>
              </a:tblGrid>
              <a:tr h="396790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Anstellungsschlüssel </a:t>
                      </a:r>
                      <a:r>
                        <a:rPr lang="de-DE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KiGa</a:t>
                      </a:r>
                      <a:r>
                        <a:rPr lang="de-D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Apfeldorf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170248"/>
                  </a:ext>
                </a:extLst>
              </a:tr>
              <a:tr h="5695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Wiesenweg 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Waldgruppe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324447"/>
                  </a:ext>
                </a:extLst>
              </a:tr>
              <a:tr h="56957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916117"/>
                  </a:ext>
                </a:extLst>
              </a:tr>
              <a:tr h="66169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 </a:t>
                      </a:r>
                      <a:b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(Jan. bis Juni)</a:t>
                      </a:r>
                      <a:endParaRPr lang="de-D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797676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B307FCC-E235-0256-FC69-994E7900C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59894"/>
              </p:ext>
            </p:extLst>
          </p:nvPr>
        </p:nvGraphicFramePr>
        <p:xfrm>
          <a:off x="2590462" y="4437112"/>
          <a:ext cx="4824536" cy="2332200"/>
        </p:xfrm>
        <a:graphic>
          <a:graphicData uri="http://schemas.openxmlformats.org/drawingml/2006/table">
            <a:tbl>
              <a:tblPr/>
              <a:tblGrid>
                <a:gridCol w="1718486">
                  <a:extLst>
                    <a:ext uri="{9D8B030D-6E8A-4147-A177-3AD203B41FA5}">
                      <a16:colId xmlns:a16="http://schemas.microsoft.com/office/drawing/2014/main" val="533672011"/>
                    </a:ext>
                  </a:extLst>
                </a:gridCol>
                <a:gridCol w="1555929">
                  <a:extLst>
                    <a:ext uri="{9D8B030D-6E8A-4147-A177-3AD203B41FA5}">
                      <a16:colId xmlns:a16="http://schemas.microsoft.com/office/drawing/2014/main" val="815189736"/>
                    </a:ext>
                  </a:extLst>
                </a:gridCol>
                <a:gridCol w="1550121">
                  <a:extLst>
                    <a:ext uri="{9D8B030D-6E8A-4147-A177-3AD203B41FA5}">
                      <a16:colId xmlns:a16="http://schemas.microsoft.com/office/drawing/2014/main" val="730346708"/>
                    </a:ext>
                  </a:extLst>
                </a:gridCol>
              </a:tblGrid>
              <a:tr h="287291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Anzahl der Kinder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874030"/>
                  </a:ext>
                </a:extLst>
              </a:tr>
              <a:tr h="3849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Wiesenweg 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Waldgruppe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002371"/>
                  </a:ext>
                </a:extLst>
              </a:tr>
              <a:tr h="3849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497523"/>
                  </a:ext>
                </a:extLst>
              </a:tr>
              <a:tr h="3849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279871"/>
                  </a:ext>
                </a:extLst>
              </a:tr>
              <a:tr h="7900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2026 </a:t>
                      </a:r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(vorläuftiger Stand zum 22.07.25)</a:t>
                      </a:r>
                      <a:endParaRPr lang="de-DE" sz="24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15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458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6762650-A426-E606-4FA4-42EFDB5D9D6B}"/>
              </a:ext>
            </a:extLst>
          </p:cNvPr>
          <p:cNvSpPr txBox="1"/>
          <p:nvPr/>
        </p:nvSpPr>
        <p:spPr>
          <a:xfrm>
            <a:off x="1328272" y="62068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6666"/>
                </a:solidFill>
              </a:rPr>
              <a:t>Kindergartengebühren ab 01.09.2025</a:t>
            </a:r>
          </a:p>
          <a:p>
            <a:endParaRPr lang="de-DE" dirty="0"/>
          </a:p>
          <a:p>
            <a:endParaRPr lang="de-DE" dirty="0"/>
          </a:p>
          <a:p>
            <a:r>
              <a:rPr lang="de-DE" sz="2000" dirty="0">
                <a:solidFill>
                  <a:srgbClr val="006666"/>
                </a:solidFill>
              </a:rPr>
              <a:t>Auszug aus der Satzung über die Erhebung von Gebühren für die Benutzung der Kindertageseinrichtungen mit Wirkung vom 01.09.2025 bis 31.08.2026</a:t>
            </a:r>
          </a:p>
          <a:p>
            <a:endParaRPr lang="de-DE" sz="2000" dirty="0">
              <a:solidFill>
                <a:srgbClr val="006666"/>
              </a:solidFill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15DC2B52-0978-5A39-7F7F-9977BA127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194389"/>
              </p:ext>
            </p:extLst>
          </p:nvPr>
        </p:nvGraphicFramePr>
        <p:xfrm>
          <a:off x="1763688" y="2934083"/>
          <a:ext cx="6696744" cy="3434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3622">
                  <a:extLst>
                    <a:ext uri="{9D8B030D-6E8A-4147-A177-3AD203B41FA5}">
                      <a16:colId xmlns:a16="http://schemas.microsoft.com/office/drawing/2014/main" val="2737792063"/>
                    </a:ext>
                  </a:extLst>
                </a:gridCol>
                <a:gridCol w="1898176">
                  <a:extLst>
                    <a:ext uri="{9D8B030D-6E8A-4147-A177-3AD203B41FA5}">
                      <a16:colId xmlns:a16="http://schemas.microsoft.com/office/drawing/2014/main" val="3248444371"/>
                    </a:ext>
                  </a:extLst>
                </a:gridCol>
                <a:gridCol w="2094946">
                  <a:extLst>
                    <a:ext uri="{9D8B030D-6E8A-4147-A177-3AD203B41FA5}">
                      <a16:colId xmlns:a16="http://schemas.microsoft.com/office/drawing/2014/main" val="1700731943"/>
                    </a:ext>
                  </a:extLst>
                </a:gridCol>
              </a:tblGrid>
              <a:tr h="123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durchschnittliche tägliche 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Buchungszeit 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[bis Stunden] 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bei 5 Tage/Woche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 dirty="0">
                          <a:effectLst/>
                        </a:rPr>
                        <a:t>Regelkinder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 dirty="0">
                          <a:effectLst/>
                        </a:rPr>
                        <a:t>Betrag [€]</a:t>
                      </a:r>
                      <a:endParaRPr lang="de-DE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Kleinkinder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Betrag [€]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98477530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2,00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-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241,60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46476693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3,00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-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276,20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04996420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4,00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-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310,80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3789433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5,00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 dirty="0">
                          <a:effectLst/>
                        </a:rPr>
                        <a:t>172,70 </a:t>
                      </a:r>
                      <a:endParaRPr lang="de-DE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345,40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49288421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6,00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190,00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380,00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75309466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7,00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207,30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414,60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3269245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8,00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224,60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449,20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2419217"/>
                  </a:ext>
                </a:extLst>
              </a:tr>
              <a:tr h="275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9,00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>
                          <a:effectLst/>
                        </a:rPr>
                        <a:t>241,90</a:t>
                      </a:r>
                      <a:endParaRPr lang="de-DE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de-DE" sz="1200" kern="100" dirty="0">
                          <a:effectLst/>
                        </a:rPr>
                        <a:t>483,80</a:t>
                      </a:r>
                      <a:endParaRPr lang="de-DE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82489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616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8210873" cy="1597744"/>
          </a:xfrm>
        </p:spPr>
        <p:txBody>
          <a:bodyPr/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	    Freiflächen-Photovoltaikanlage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3106" y="1270000"/>
            <a:ext cx="7562801" cy="5327352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Ca. 14 MW Leistung, </a:t>
            </a:r>
            <a:r>
              <a:rPr lang="de-DE" sz="2400" dirty="0" err="1">
                <a:solidFill>
                  <a:srgbClr val="006666"/>
                </a:solidFill>
              </a:rPr>
              <a:t>bifaziale</a:t>
            </a:r>
            <a:r>
              <a:rPr lang="de-DE" sz="2400" dirty="0">
                <a:solidFill>
                  <a:srgbClr val="006666"/>
                </a:solidFill>
              </a:rPr>
              <a:t> Module</a:t>
            </a:r>
          </a:p>
          <a:p>
            <a:r>
              <a:rPr lang="de-DE" sz="2400" dirty="0">
                <a:solidFill>
                  <a:srgbClr val="006666"/>
                </a:solidFill>
              </a:rPr>
              <a:t>Anlage wurde von Gemeinde geplant, Einspeisung seit März 2024</a:t>
            </a:r>
          </a:p>
          <a:p>
            <a:r>
              <a:rPr lang="de-DE" sz="2400" dirty="0">
                <a:solidFill>
                  <a:srgbClr val="006666"/>
                </a:solidFill>
              </a:rPr>
              <a:t>Rechtsform GmbH &amp; Co. KG, Beteiligung durch 63 </a:t>
            </a:r>
            <a:r>
              <a:rPr lang="de-DE" sz="2400" dirty="0" err="1">
                <a:solidFill>
                  <a:srgbClr val="006666"/>
                </a:solidFill>
              </a:rPr>
              <a:t>Apfeldorfer</a:t>
            </a:r>
            <a:r>
              <a:rPr lang="de-DE" sz="2400" dirty="0">
                <a:solidFill>
                  <a:srgbClr val="006666"/>
                </a:solidFill>
              </a:rPr>
              <a:t>  Bürger, Gemeinde hält aber über 50 %</a:t>
            </a:r>
          </a:p>
          <a:p>
            <a:r>
              <a:rPr lang="de-DE" sz="2400" dirty="0">
                <a:solidFill>
                  <a:srgbClr val="006666"/>
                </a:solidFill>
              </a:rPr>
              <a:t>Komplementär Gemeinde, Aufsichtsratsvorsitzender jeweiliger BGM</a:t>
            </a:r>
          </a:p>
          <a:p>
            <a:r>
              <a:rPr lang="de-DE" sz="2400" dirty="0">
                <a:solidFill>
                  <a:srgbClr val="006666"/>
                </a:solidFill>
              </a:rPr>
              <a:t>Ca. 16.000.000 </a:t>
            </a:r>
            <a:r>
              <a:rPr lang="de-DE" sz="2400" dirty="0" err="1">
                <a:solidFill>
                  <a:srgbClr val="006666"/>
                </a:solidFill>
              </a:rPr>
              <a:t>Kwh</a:t>
            </a:r>
            <a:r>
              <a:rPr lang="de-DE" sz="2400" dirty="0">
                <a:solidFill>
                  <a:srgbClr val="006666"/>
                </a:solidFill>
              </a:rPr>
              <a:t> Erzeugung – reicht rechnerisch für ca. 4.000 Haushalte</a:t>
            </a:r>
          </a:p>
          <a:p>
            <a:r>
              <a:rPr lang="de-DE" sz="2400" dirty="0">
                <a:solidFill>
                  <a:srgbClr val="006666"/>
                </a:solidFill>
              </a:rPr>
              <a:t>Energie sollte künftig für Apfeldorf verfügbar sein, z.B. Betrieb der Wärmeversorgung – rechtlich derzeit noch sehr schwierig</a:t>
            </a:r>
          </a:p>
          <a:p>
            <a:r>
              <a:rPr lang="de-DE" sz="2400" dirty="0">
                <a:solidFill>
                  <a:srgbClr val="006666"/>
                </a:solidFill>
              </a:rPr>
              <a:t>Beweidung der Fläche durch Schafe </a:t>
            </a:r>
          </a:p>
          <a:p>
            <a:r>
              <a:rPr lang="de-DE" sz="2400" dirty="0">
                <a:solidFill>
                  <a:srgbClr val="006666"/>
                </a:solidFill>
              </a:rPr>
              <a:t>Ausschüttung für 2024 6 %</a:t>
            </a:r>
          </a:p>
          <a:p>
            <a:endParaRPr lang="de-DE" sz="2400" dirty="0"/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797201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CAF596D-3E07-B052-83E3-8DEA88975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40" y="4344431"/>
            <a:ext cx="3312368" cy="2480964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FE2222E-7A8D-0F0A-D0F8-525673484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02756"/>
            <a:ext cx="3772103" cy="2322639"/>
          </a:xfrm>
          <a:prstGeom prst="rect">
            <a:avLst/>
          </a:prstGeom>
        </p:spPr>
      </p:pic>
      <p:pic>
        <p:nvPicPr>
          <p:cNvPr id="3" name="Grafik 2" descr="Ein Bild, das Gras, draußen, Himmel, Weide enthält.&#10;&#10;KI-generierte Inhalte können fehlerhaft sein.">
            <a:extLst>
              <a:ext uri="{FF2B5EF4-FFF2-40B4-BE49-F238E27FC236}">
                <a16:creationId xmlns:a16="http://schemas.microsoft.com/office/drawing/2014/main" id="{3224A2A9-7989-B903-6237-F49BBB497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51" y="188640"/>
            <a:ext cx="3003798" cy="4005064"/>
          </a:xfrm>
          <a:prstGeom prst="rect">
            <a:avLst/>
          </a:prstGeom>
        </p:spPr>
      </p:pic>
      <p:pic>
        <p:nvPicPr>
          <p:cNvPr id="5" name="Grafik 4" descr="Ein Bild, das Gras, draußen, Säugetier, Schaf enthält.&#10;&#10;KI-generierte Inhalte können fehlerhaft sein.">
            <a:extLst>
              <a:ext uri="{FF2B5EF4-FFF2-40B4-BE49-F238E27FC236}">
                <a16:creationId xmlns:a16="http://schemas.microsoft.com/office/drawing/2014/main" id="{B385D03E-DB2F-8FDD-E155-86B5DD4F0D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164255" cy="31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1846" y="620688"/>
            <a:ext cx="8491786" cy="1004887"/>
          </a:xfrm>
        </p:spPr>
        <p:txBody>
          <a:bodyPr>
            <a:normAutofit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					Bevölkerungsentwicklung</a:t>
            </a: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395536" y="1312200"/>
          <a:ext cx="8096250" cy="472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924915" imgH="4629150" progId="MSGraph.Chart.8">
                  <p:embed followColorScheme="full"/>
                </p:oleObj>
              </mc:Choice>
              <mc:Fallback>
                <p:oleObj name="Chart" r:id="rId2" imgW="7924915" imgH="4629150" progId="MSGraph.Chart.8">
                  <p:embed followColorScheme="full"/>
                  <p:pic>
                    <p:nvPicPr>
                      <p:cNvPr id="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312200"/>
                        <a:ext cx="8096250" cy="472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24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 bld="series" 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Glasfaserausbau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88835"/>
            <a:ext cx="7994849" cy="4672108"/>
          </a:xfrm>
        </p:spPr>
      </p:pic>
    </p:spTree>
    <p:extLst>
      <p:ext uri="{BB962C8B-B14F-4D97-AF65-F5344CB8AC3E}">
        <p14:creationId xmlns:p14="http://schemas.microsoft.com/office/powerpoint/2010/main" val="1753939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Glasfaserausbau</a:t>
            </a:r>
          </a:p>
        </p:txBody>
      </p:sp>
      <p:pic>
        <p:nvPicPr>
          <p:cNvPr id="4" name="Grafik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4555"/>
            <a:ext cx="5832648" cy="510981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42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Glasfaserausbau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8" y="2160590"/>
            <a:ext cx="7778825" cy="3880773"/>
          </a:xfrm>
        </p:spPr>
        <p:txBody>
          <a:bodyPr>
            <a:normAutofit fontScale="92500" lnSpcReduction="20000"/>
          </a:bodyPr>
          <a:lstStyle/>
          <a:p>
            <a:r>
              <a:rPr lang="de-DE" sz="2000" dirty="0">
                <a:solidFill>
                  <a:srgbClr val="006666"/>
                </a:solidFill>
              </a:rPr>
              <a:t>Ca. 364 Hausanschlüsse (graue Flecken d.h. unterversorgt)</a:t>
            </a:r>
          </a:p>
          <a:p>
            <a:r>
              <a:rPr lang="de-DE" sz="2000" dirty="0">
                <a:solidFill>
                  <a:srgbClr val="006666"/>
                </a:solidFill>
              </a:rPr>
              <a:t>Kosten ca. 3 Mio. Euro</a:t>
            </a:r>
          </a:p>
          <a:p>
            <a:r>
              <a:rPr lang="de-DE" sz="2000" dirty="0">
                <a:solidFill>
                  <a:srgbClr val="006666"/>
                </a:solidFill>
              </a:rPr>
              <a:t>Förderung ca. 90 %</a:t>
            </a:r>
          </a:p>
          <a:p>
            <a:r>
              <a:rPr lang="de-DE" sz="2000" dirty="0">
                <a:solidFill>
                  <a:srgbClr val="006666"/>
                </a:solidFill>
              </a:rPr>
              <a:t>Derzeit wird Rechtsform des Ausbaus geklärt:</a:t>
            </a:r>
          </a:p>
          <a:p>
            <a:r>
              <a:rPr lang="de-DE" sz="2000" dirty="0">
                <a:solidFill>
                  <a:srgbClr val="006666"/>
                </a:solidFill>
              </a:rPr>
              <a:t>mögliche Formen:</a:t>
            </a:r>
          </a:p>
          <a:p>
            <a:pPr lvl="1"/>
            <a:r>
              <a:rPr lang="de-DE" sz="2000" dirty="0">
                <a:solidFill>
                  <a:srgbClr val="006666"/>
                </a:solidFill>
              </a:rPr>
              <a:t>(„Portugiesen“, 60 Monate Zeit – eher nicht)	-</a:t>
            </a:r>
          </a:p>
          <a:p>
            <a:pPr lvl="1"/>
            <a:r>
              <a:rPr lang="de-DE" sz="2000" dirty="0">
                <a:solidFill>
                  <a:srgbClr val="006666"/>
                </a:solidFill>
              </a:rPr>
              <a:t>Betreibermodell</a:t>
            </a:r>
          </a:p>
          <a:p>
            <a:pPr lvl="1"/>
            <a:r>
              <a:rPr lang="de-DE" sz="2000" dirty="0">
                <a:solidFill>
                  <a:srgbClr val="006666"/>
                </a:solidFill>
              </a:rPr>
              <a:t>Nach Möglichkeit innerhalb der nächsten „Fünf Dekaden“ – </a:t>
            </a:r>
          </a:p>
          <a:p>
            <a:pPr algn="ctr"/>
            <a:r>
              <a:rPr lang="de-DE" sz="2000" dirty="0">
                <a:solidFill>
                  <a:srgbClr val="006666"/>
                </a:solidFill>
              </a:rPr>
              <a:t>Projekt ist geeignet, um normale Menschen in den Wahnsinn zu treiben</a:t>
            </a:r>
          </a:p>
        </p:txBody>
      </p:sp>
    </p:spTree>
    <p:extLst>
      <p:ext uri="{BB962C8B-B14F-4D97-AF65-F5344CB8AC3E}">
        <p14:creationId xmlns:p14="http://schemas.microsoft.com/office/powerpoint/2010/main" val="2134600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208C0D65-C311-E9AB-5D15-9F0DA14A9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4525"/>
            <a:ext cx="8496944" cy="619827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4A5DA7B-7078-20DE-C2F7-A3A7613B52C3}"/>
              </a:ext>
            </a:extLst>
          </p:cNvPr>
          <p:cNvSpPr txBox="1"/>
          <p:nvPr/>
        </p:nvSpPr>
        <p:spPr>
          <a:xfrm>
            <a:off x="2195736" y="86639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6666"/>
                </a:solidFill>
              </a:rPr>
              <a:t>Ausschnitt eines Email-Verkehrs</a:t>
            </a:r>
          </a:p>
        </p:txBody>
      </p:sp>
    </p:spTree>
    <p:extLst>
      <p:ext uri="{BB962C8B-B14F-4D97-AF65-F5344CB8AC3E}">
        <p14:creationId xmlns:p14="http://schemas.microsoft.com/office/powerpoint/2010/main" val="313827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AE6673D-AFC1-E706-A452-F12A80CC3277}"/>
              </a:ext>
            </a:extLst>
          </p:cNvPr>
          <p:cNvSpPr txBox="1"/>
          <p:nvPr/>
        </p:nvSpPr>
        <p:spPr>
          <a:xfrm>
            <a:off x="3419872" y="31479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u="sng" dirty="0">
                <a:solidFill>
                  <a:srgbClr val="006666"/>
                </a:solidFill>
              </a:rPr>
              <a:t>Smart City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EAFDB5-83AC-4514-AEF6-1DD36596B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63" y="1268760"/>
            <a:ext cx="857779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43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F43DBC7-24E8-8001-069D-30FAA089796A}"/>
              </a:ext>
            </a:extLst>
          </p:cNvPr>
          <p:cNvSpPr txBox="1"/>
          <p:nvPr/>
        </p:nvSpPr>
        <p:spPr>
          <a:xfrm>
            <a:off x="1416283" y="357066"/>
            <a:ext cx="6768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KuhlEnergy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br>
              <a:rPr lang="de-DE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Wärmenetz Apfeldorfhausen</a:t>
            </a:r>
            <a:endParaRPr lang="de-DE" sz="2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27F1ED-D907-BFFC-CC98-8FB77DF6D0B6}"/>
              </a:ext>
            </a:extLst>
          </p:cNvPr>
          <p:cNvSpPr txBox="1"/>
          <p:nvPr/>
        </p:nvSpPr>
        <p:spPr>
          <a:xfrm>
            <a:off x="1331640" y="2420888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Realisierung mit Erneuerung der Wasserleitung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400" dirty="0">
              <a:solidFill>
                <a:srgbClr val="00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Große Bereitschaft anzuschließen, ca. 90% der Hauser machen mit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400" dirty="0">
              <a:solidFill>
                <a:srgbClr val="00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Sehr hoher bürokratischer Aufwand im Vorfeld</a:t>
            </a:r>
          </a:p>
        </p:txBody>
      </p:sp>
    </p:spTree>
    <p:extLst>
      <p:ext uri="{BB962C8B-B14F-4D97-AF65-F5344CB8AC3E}">
        <p14:creationId xmlns:p14="http://schemas.microsoft.com/office/powerpoint/2010/main" val="3687382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64551-E4D8-DBF3-6C29-01F3B108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28994-C416-60B1-8BF4-59448D20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00" y="620688"/>
            <a:ext cx="8210872" cy="128089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Besterschlossener Ortsteil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5394F0-7167-E611-66D3-D15A49CD1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2276872"/>
            <a:ext cx="8066857" cy="5112568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Strom komplett erdverkabelt – kein Dachständer mehr</a:t>
            </a:r>
          </a:p>
          <a:p>
            <a:r>
              <a:rPr lang="de-DE" sz="2400" dirty="0">
                <a:solidFill>
                  <a:srgbClr val="006666"/>
                </a:solidFill>
              </a:rPr>
              <a:t>Glasfaser in jedem Haus</a:t>
            </a:r>
          </a:p>
          <a:p>
            <a:r>
              <a:rPr lang="de-DE" sz="2400" dirty="0">
                <a:solidFill>
                  <a:srgbClr val="006666"/>
                </a:solidFill>
              </a:rPr>
              <a:t>Wasserleitung neu</a:t>
            </a:r>
          </a:p>
          <a:p>
            <a:r>
              <a:rPr lang="de-DE" sz="2400" dirty="0">
                <a:solidFill>
                  <a:srgbClr val="006666"/>
                </a:solidFill>
              </a:rPr>
              <a:t>100 % regenerative Energieversorgung</a:t>
            </a:r>
          </a:p>
          <a:p>
            <a:r>
              <a:rPr lang="de-DE" sz="2400" dirty="0">
                <a:solidFill>
                  <a:srgbClr val="006666"/>
                </a:solidFill>
              </a:rPr>
              <a:t>100 % regenerative Wärmeversorgung möglich (KUHL-Energy)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5749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9" y="624110"/>
            <a:ext cx="8210872" cy="128089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Wasserversorgung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9" y="1556792"/>
            <a:ext cx="8066857" cy="5112568"/>
          </a:xfrm>
        </p:spPr>
        <p:txBody>
          <a:bodyPr>
            <a:normAutofit fontScale="92500" lnSpcReduction="20000"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Hochbehälter - FERTIG </a:t>
            </a:r>
          </a:p>
          <a:p>
            <a:r>
              <a:rPr lang="de-DE" sz="2400" dirty="0">
                <a:solidFill>
                  <a:srgbClr val="006666"/>
                </a:solidFill>
              </a:rPr>
              <a:t>Beschickungsleitung Hochbehälter, Leitungsneubau Ortsnetz - FERTIG</a:t>
            </a:r>
          </a:p>
          <a:p>
            <a:r>
              <a:rPr lang="de-DE" sz="2400" dirty="0">
                <a:solidFill>
                  <a:srgbClr val="006666"/>
                </a:solidFill>
              </a:rPr>
              <a:t>Verbundleitung mit Kinsau - FERTIG</a:t>
            </a:r>
          </a:p>
          <a:p>
            <a:r>
              <a:rPr lang="de-DE" sz="2400" dirty="0">
                <a:solidFill>
                  <a:srgbClr val="006666"/>
                </a:solidFill>
              </a:rPr>
              <a:t>Leitungsneubau Apfeldorfhausen (abgeschlossen im Herbst 2025)</a:t>
            </a:r>
          </a:p>
          <a:p>
            <a:r>
              <a:rPr lang="de-DE" sz="2400" dirty="0">
                <a:solidFill>
                  <a:srgbClr val="006666"/>
                </a:solidFill>
              </a:rPr>
              <a:t>Druckminderschächte</a:t>
            </a:r>
          </a:p>
          <a:p>
            <a:r>
              <a:rPr lang="de-DE" sz="2400" dirty="0">
                <a:solidFill>
                  <a:srgbClr val="006666"/>
                </a:solidFill>
              </a:rPr>
              <a:t>Gesamtinvestition ca. 3,1 Mio. Euro, Zuwendung ca. 1,0 Mio. Euro, umgelegt werden nur ca. 2 Mio. Euro (netto) </a:t>
            </a:r>
          </a:p>
          <a:p>
            <a:r>
              <a:rPr lang="de-DE" sz="2400" dirty="0">
                <a:solidFill>
                  <a:srgbClr val="006666"/>
                </a:solidFill>
              </a:rPr>
              <a:t>Fertigstellung Anfang 2026, Fachkräftemangel im Elektronikbereich. Macht ca. 8 % des </a:t>
            </a:r>
            <a:r>
              <a:rPr lang="de-DE" sz="2400" dirty="0" err="1">
                <a:solidFill>
                  <a:srgbClr val="006666"/>
                </a:solidFill>
              </a:rPr>
              <a:t>Invests</a:t>
            </a:r>
            <a:r>
              <a:rPr lang="de-DE" sz="2400" dirty="0">
                <a:solidFill>
                  <a:srgbClr val="006666"/>
                </a:solidFill>
              </a:rPr>
              <a:t> aus, aber Schlüsselfunktion</a:t>
            </a:r>
          </a:p>
          <a:p>
            <a:r>
              <a:rPr lang="de-DE" sz="2400" dirty="0">
                <a:solidFill>
                  <a:srgbClr val="006666"/>
                </a:solidFill>
              </a:rPr>
              <a:t>Oberdorf wird es wohl zu Rohrbrüchen kommen, wenn mehr Druck ansteht, Grenze ab öffentlichem Grund (Straße)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264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B5C5E-6922-DEC8-647F-9C910A9D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A0EA7-97E3-124B-5C4B-11FAF832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624110"/>
            <a:ext cx="8210872" cy="128089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Wasserversorgung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C645DC-382E-EB28-59EF-E5CF00DD1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56792"/>
            <a:ext cx="8354889" cy="5112568"/>
          </a:xfrm>
        </p:spPr>
        <p:txBody>
          <a:bodyPr>
            <a:normAutofit fontScale="85000" lnSpcReduction="20000"/>
          </a:bodyPr>
          <a:lstStyle/>
          <a:p>
            <a:r>
              <a:rPr lang="de-DE" sz="2800" dirty="0">
                <a:solidFill>
                  <a:srgbClr val="006666"/>
                </a:solidFill>
              </a:rPr>
              <a:t>Wasserknappheit derzeit für uns kein Thema</a:t>
            </a:r>
          </a:p>
          <a:p>
            <a:r>
              <a:rPr lang="de-DE" sz="2800" dirty="0">
                <a:solidFill>
                  <a:srgbClr val="006666"/>
                </a:solidFill>
              </a:rPr>
              <a:t>Trotzdem sollte verantwortungsbewusst damit umgegangen werden</a:t>
            </a:r>
          </a:p>
          <a:p>
            <a:r>
              <a:rPr lang="de-DE" sz="2800" dirty="0">
                <a:solidFill>
                  <a:srgbClr val="006666"/>
                </a:solidFill>
              </a:rPr>
              <a:t>Feuerwehr steht nicht zum Füllen von Pools zur Verfügung</a:t>
            </a:r>
          </a:p>
          <a:p>
            <a:r>
              <a:rPr lang="de-DE" sz="2800" dirty="0">
                <a:solidFill>
                  <a:srgbClr val="006666"/>
                </a:solidFill>
              </a:rPr>
              <a:t>Preis für m³ bestes Trinkwasser: 0,40 Euro (= </a:t>
            </a:r>
            <a:r>
              <a:rPr lang="de-DE" sz="2800" b="1" dirty="0">
                <a:solidFill>
                  <a:srgbClr val="006666"/>
                </a:solidFill>
              </a:rPr>
              <a:t>0,04 Cent pro Liter)</a:t>
            </a:r>
          </a:p>
          <a:p>
            <a:r>
              <a:rPr lang="de-DE" sz="2800" dirty="0">
                <a:solidFill>
                  <a:srgbClr val="006666"/>
                </a:solidFill>
              </a:rPr>
              <a:t>Es stimmt, dass mehrfach früheres Datum bekannt gegeben wurde, leider sind wir auf die Liefertermine der Firmen angewiesen (T,F,R)</a:t>
            </a:r>
          </a:p>
          <a:p>
            <a:r>
              <a:rPr lang="de-DE" sz="2800" u="sng" dirty="0">
                <a:solidFill>
                  <a:srgbClr val="006666"/>
                </a:solidFill>
              </a:rPr>
              <a:t>Bitte beachten</a:t>
            </a:r>
            <a:r>
              <a:rPr lang="de-DE" sz="2800" dirty="0">
                <a:solidFill>
                  <a:srgbClr val="006666"/>
                </a:solidFill>
              </a:rPr>
              <a:t>: wegen der Umstellung ab 01.01.2026 auf kalenderjährliche Abrechnung findet die nächste Abrechnung einmalig für nur 6 Monate zum 31.12.2025 statt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5234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275212"/>
            <a:ext cx="8136903" cy="128089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 Wasserversorgung – Hochbehälter </a:t>
            </a:r>
            <a:endParaRPr lang="de-D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nhaltsplatzhalter 5" descr="Ein Bild, das Pfeife Flöte Rohr, Stahl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CD5AB216-0048-7734-3A2F-E6C9BFA1A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55" y="1539875"/>
            <a:ext cx="2833687" cy="3778250"/>
          </a:xfrm>
        </p:spPr>
      </p:pic>
      <p:pic>
        <p:nvPicPr>
          <p:cNvPr id="9" name="Grafik 8" descr="Ein Bild, das Zylinder, Speichertank, Pfeife Flöte Rohr, Stahl enthält.&#10;&#10;KI-generierte Inhalte können fehlerhaft sein.">
            <a:extLst>
              <a:ext uri="{FF2B5EF4-FFF2-40B4-BE49-F238E27FC236}">
                <a16:creationId xmlns:a16="http://schemas.microsoft.com/office/drawing/2014/main" id="{F892AFAF-806F-80E1-BDF7-565C2950A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102"/>
            <a:ext cx="3995936" cy="2996952"/>
          </a:xfrm>
          <a:prstGeom prst="rect">
            <a:avLst/>
          </a:prstGeom>
        </p:spPr>
      </p:pic>
      <p:pic>
        <p:nvPicPr>
          <p:cNvPr id="11" name="Grafik 10" descr="Ein Bild, das Maschine, Pfeife Flöte Rohr, Bautechnik, Stahl enthält.&#10;&#10;KI-generierte Inhalte können fehlerhaft sein.">
            <a:extLst>
              <a:ext uri="{FF2B5EF4-FFF2-40B4-BE49-F238E27FC236}">
                <a16:creationId xmlns:a16="http://schemas.microsoft.com/office/drawing/2014/main" id="{F8A8F552-C849-5432-2168-F3DFC641E3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653136"/>
            <a:ext cx="1563638" cy="20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6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395536" y="1268760"/>
          <a:ext cx="8096250" cy="472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924915" imgH="4629150" progId="MSGraph.Chart.8">
                  <p:embed followColorScheme="full"/>
                </p:oleObj>
              </mc:Choice>
              <mc:Fallback>
                <p:oleObj name="Chart" r:id="rId2" imgW="7924915" imgH="4629150" progId="MSGraph.Chart.8">
                  <p:embed followColorScheme="full"/>
                  <p:pic>
                    <p:nvPicPr>
                      <p:cNvPr id="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68760"/>
                        <a:ext cx="8096250" cy="472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2E75731-2C6C-A632-2DE5-56E52456F565}"/>
              </a:ext>
            </a:extLst>
          </p:cNvPr>
          <p:cNvSpPr txBox="1"/>
          <p:nvPr/>
        </p:nvSpPr>
        <p:spPr>
          <a:xfrm>
            <a:off x="1763688" y="692696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Altersgruppen der Bevölkerung</a:t>
            </a:r>
            <a:endParaRPr lang="de-DE" sz="28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F92C038-5129-3E67-81A5-53FFB6A77492}"/>
              </a:ext>
            </a:extLst>
          </p:cNvPr>
          <p:cNvSpPr/>
          <p:nvPr/>
        </p:nvSpPr>
        <p:spPr>
          <a:xfrm>
            <a:off x="3203848" y="1556792"/>
            <a:ext cx="187220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1DB3F26-4686-EA96-5AAF-7C81FA6371E2}"/>
              </a:ext>
            </a:extLst>
          </p:cNvPr>
          <p:cNvCxnSpPr>
            <a:cxnSpLocks/>
          </p:cNvCxnSpPr>
          <p:nvPr/>
        </p:nvCxnSpPr>
        <p:spPr>
          <a:xfrm>
            <a:off x="1043608" y="1772816"/>
            <a:ext cx="744817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13D8127-84C7-6746-0CD8-EAF47BDF9092}"/>
              </a:ext>
            </a:extLst>
          </p:cNvPr>
          <p:cNvCxnSpPr>
            <a:cxnSpLocks/>
          </p:cNvCxnSpPr>
          <p:nvPr/>
        </p:nvCxnSpPr>
        <p:spPr>
          <a:xfrm>
            <a:off x="1043608" y="1543201"/>
            <a:ext cx="7344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" grpId="0" bld="series" 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5B66-9A18-0320-49E9-DBD75C50C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DDD76-D69F-CCBB-5A18-C17CF422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5212"/>
            <a:ext cx="8136903" cy="128089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 Wasserversorgung</a:t>
            </a:r>
            <a:endParaRPr lang="de-D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Grafik 4" descr="Ein Bild, das Gras, draußen, Himmel, Fahrzeug enthält.&#10;&#10;KI-generierte Inhalte können fehlerhaft sein.">
            <a:extLst>
              <a:ext uri="{FF2B5EF4-FFF2-40B4-BE49-F238E27FC236}">
                <a16:creationId xmlns:a16="http://schemas.microsoft.com/office/drawing/2014/main" id="{6A12BF6D-1704-AB2C-73D8-B1F267E47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96" y="1244062"/>
            <a:ext cx="2736304" cy="2052228"/>
          </a:xfrm>
          <a:prstGeom prst="rect">
            <a:avLst/>
          </a:prstGeom>
        </p:spPr>
      </p:pic>
      <p:pic>
        <p:nvPicPr>
          <p:cNvPr id="4" name="Grafik 3" descr="Ein Bild, das draußen, Himmel, Wolke, Baum enthält.&#10;&#10;KI-generierte Inhalte können fehlerhaft sein.">
            <a:extLst>
              <a:ext uri="{FF2B5EF4-FFF2-40B4-BE49-F238E27FC236}">
                <a16:creationId xmlns:a16="http://schemas.microsoft.com/office/drawing/2014/main" id="{12322B2C-2A19-B899-4AD1-A8B6ACB6C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009" y="4009470"/>
            <a:ext cx="2564904" cy="1923678"/>
          </a:xfrm>
          <a:prstGeom prst="rect">
            <a:avLst/>
          </a:prstGeom>
        </p:spPr>
      </p:pic>
      <p:pic>
        <p:nvPicPr>
          <p:cNvPr id="7" name="Grafik 6" descr="Ein Bild, das draußen, Gelände, Pflanze, Boden enthält.&#10;&#10;KI-generierte Inhalte können fehlerhaft sein.">
            <a:extLst>
              <a:ext uri="{FF2B5EF4-FFF2-40B4-BE49-F238E27FC236}">
                <a16:creationId xmlns:a16="http://schemas.microsoft.com/office/drawing/2014/main" id="{6269E360-8A8B-BCD6-1F47-15261BDA1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1073" y="3951018"/>
            <a:ext cx="2660915" cy="1995686"/>
          </a:xfrm>
          <a:prstGeom prst="rect">
            <a:avLst/>
          </a:prstGeom>
        </p:spPr>
      </p:pic>
      <p:pic>
        <p:nvPicPr>
          <p:cNvPr id="9" name="Grafik 8" descr="Ein Bild, das draußen, Gelände, Seil enthält.&#10;&#10;KI-generierte Inhalte können fehlerhaft sein.">
            <a:extLst>
              <a:ext uri="{FF2B5EF4-FFF2-40B4-BE49-F238E27FC236}">
                <a16:creationId xmlns:a16="http://schemas.microsoft.com/office/drawing/2014/main" id="{35567B57-573D-4670-94EA-BBE591A9E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3635" y="4031580"/>
            <a:ext cx="2564904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1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D1DA2-46B0-D5A2-E868-AC7BC49CD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55AD9-9D84-1277-1882-6B756D4B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5212"/>
            <a:ext cx="8136903" cy="128089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Wasserversorgung – früher: </a:t>
            </a:r>
            <a:endParaRPr lang="de-D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Grafik 5" descr="Ein Bild, das Text, Papier, Handschrift, Buch enthält.&#10;&#10;KI-generierte Inhalte können fehlerhaft sein.">
            <a:extLst>
              <a:ext uri="{FF2B5EF4-FFF2-40B4-BE49-F238E27FC236}">
                <a16:creationId xmlns:a16="http://schemas.microsoft.com/office/drawing/2014/main" id="{F3146BC7-2EEA-5AB8-5443-3D538463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8189" y="800306"/>
            <a:ext cx="5315692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8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3EAD-B4EB-A5E2-FA2B-6306E358F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5BD23-E1D2-D736-E347-D00C25FA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6808"/>
            <a:ext cx="8136903" cy="128089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Wasserversorgung – früher: </a:t>
            </a:r>
            <a:endParaRPr lang="de-D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16BD80-22D1-F99A-4CDB-E54DB3447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17186" y="1162824"/>
            <a:ext cx="5989750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10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4167F-8DB6-4A59-5837-5A42C908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214" y="139895"/>
            <a:ext cx="7920880" cy="128089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rgbClr val="006666"/>
                </a:solidFill>
              </a:rPr>
              <a:t>Kläranlage – neues Betriebsgebäude</a:t>
            </a:r>
          </a:p>
        </p:txBody>
      </p:sp>
      <p:pic>
        <p:nvPicPr>
          <p:cNvPr id="7" name="Inhaltsplatzhalter 6" descr="Ein Bild, das draußen, Wolke, Himmel, Baum enthält.&#10;&#10;KI-generierte Inhalte können fehlerhaft sein.">
            <a:extLst>
              <a:ext uri="{FF2B5EF4-FFF2-40B4-BE49-F238E27FC236}">
                <a16:creationId xmlns:a16="http://schemas.microsoft.com/office/drawing/2014/main" id="{63132F6D-C7F5-DD7A-187B-5ED4F23A1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56" y="1153594"/>
            <a:ext cx="3757832" cy="2818375"/>
          </a:xfrm>
        </p:spPr>
      </p:pic>
      <p:pic>
        <p:nvPicPr>
          <p:cNvPr id="5" name="Grafik 4" descr="Ein Bild, das draußen, Gras, Himmel, Baum enthält.&#10;&#10;KI-generierte Inhalte können fehlerhaft sein.">
            <a:extLst>
              <a:ext uri="{FF2B5EF4-FFF2-40B4-BE49-F238E27FC236}">
                <a16:creationId xmlns:a16="http://schemas.microsoft.com/office/drawing/2014/main" id="{2B96E108-9479-A163-6E4D-A10EDA1D9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73" y="1184868"/>
            <a:ext cx="3478963" cy="2609222"/>
          </a:xfrm>
          <a:prstGeom prst="rect">
            <a:avLst/>
          </a:prstGeom>
        </p:spPr>
      </p:pic>
      <p:pic>
        <p:nvPicPr>
          <p:cNvPr id="9" name="Grafik 8" descr="Ein Bild, das Gras, draußen, Himmel, Wolke enthält.&#10;&#10;KI-generierte Inhalte können fehlerhaft sein.">
            <a:extLst>
              <a:ext uri="{FF2B5EF4-FFF2-40B4-BE49-F238E27FC236}">
                <a16:creationId xmlns:a16="http://schemas.microsoft.com/office/drawing/2014/main" id="{CE2EA897-FE40-9B50-7A35-2394B438A9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71969"/>
            <a:ext cx="3664490" cy="2748367"/>
          </a:xfrm>
          <a:prstGeom prst="rect">
            <a:avLst/>
          </a:prstGeom>
        </p:spPr>
      </p:pic>
      <p:pic>
        <p:nvPicPr>
          <p:cNvPr id="11" name="Grafik 10" descr="Ein Bild, das draußen, Himmel, Auto, Gras enthält.&#10;&#10;KI-generierte Inhalte können fehlerhaft sein.">
            <a:extLst>
              <a:ext uri="{FF2B5EF4-FFF2-40B4-BE49-F238E27FC236}">
                <a16:creationId xmlns:a16="http://schemas.microsoft.com/office/drawing/2014/main" id="{79B9631B-4AB7-DD7E-56EE-433016F537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54" y="4111114"/>
            <a:ext cx="3757834" cy="28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08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82884CA-CC28-0210-9ABB-A1A3F4A6CF8B}"/>
              </a:ext>
            </a:extLst>
          </p:cNvPr>
          <p:cNvSpPr txBox="1"/>
          <p:nvPr/>
        </p:nvSpPr>
        <p:spPr>
          <a:xfrm>
            <a:off x="3671432" y="692696"/>
            <a:ext cx="540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6666"/>
                </a:solidFill>
              </a:rPr>
              <a:t>Kläranlage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005AF8B-2916-79C4-FE2F-C0B52F9B2B51}"/>
              </a:ext>
            </a:extLst>
          </p:cNvPr>
          <p:cNvSpPr txBox="1"/>
          <p:nvPr/>
        </p:nvSpPr>
        <p:spPr>
          <a:xfrm>
            <a:off x="1115616" y="1700808"/>
            <a:ext cx="77048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Ertüchtigung der Software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Ertüchtigung der Klärbecken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Ertüchtigung der Belüfter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Machbarkeitsstudie liegt vor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Anschluss an Kläranlage Landsberg wurde untersucht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Weiterbetrieb und Ertüchtigung unserer Kläranlage ist aber wirtschaftlicher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6666"/>
                </a:solidFill>
              </a:rPr>
              <a:t>Ob Ertüchtigungsbeiträge erhoben werden müssen, ist derzeit noch unklar (Gebühr pro m³ Abwasser: 2,45 Euro)</a:t>
            </a:r>
          </a:p>
        </p:txBody>
      </p:sp>
    </p:spTree>
    <p:extLst>
      <p:ext uri="{BB962C8B-B14F-4D97-AF65-F5344CB8AC3E}">
        <p14:creationId xmlns:p14="http://schemas.microsoft.com/office/powerpoint/2010/main" val="1356141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0DB8D-4A7E-ACBD-37CA-03A597D49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Gras, Himmel, Baum enthält.&#10;&#10;KI-generierte Inhalte können fehlerhaft sein.">
            <a:extLst>
              <a:ext uri="{FF2B5EF4-FFF2-40B4-BE49-F238E27FC236}">
                <a16:creationId xmlns:a16="http://schemas.microsoft.com/office/drawing/2014/main" id="{F297FFE2-F29A-92E3-9A35-ACCF2A9B7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50682"/>
            <a:ext cx="3635896" cy="2726922"/>
          </a:xfrm>
          <a:prstGeom prst="rect">
            <a:avLst/>
          </a:prstGeom>
        </p:spPr>
      </p:pic>
      <p:pic>
        <p:nvPicPr>
          <p:cNvPr id="9" name="Grafik 8" descr="Ein Bild, das draußen, Himmel, Gelände, Rad enthält.&#10;&#10;KI-generierte Inhalte können fehlerhaft sein.">
            <a:extLst>
              <a:ext uri="{FF2B5EF4-FFF2-40B4-BE49-F238E27FC236}">
                <a16:creationId xmlns:a16="http://schemas.microsoft.com/office/drawing/2014/main" id="{5D9EB4EF-773E-C84B-9510-0A8E28362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74" y="1071740"/>
            <a:ext cx="2123728" cy="1592796"/>
          </a:xfrm>
          <a:prstGeom prst="rect">
            <a:avLst/>
          </a:prstGeom>
        </p:spPr>
      </p:pic>
      <p:pic>
        <p:nvPicPr>
          <p:cNvPr id="13" name="Grafik 12" descr="Ein Bild, das Himmel, draußen, Gelände, Boden enthält.&#10;&#10;KI-generierte Inhalte können fehlerhaft sein.">
            <a:extLst>
              <a:ext uri="{FF2B5EF4-FFF2-40B4-BE49-F238E27FC236}">
                <a16:creationId xmlns:a16="http://schemas.microsoft.com/office/drawing/2014/main" id="{BB099E63-024E-80B4-6C01-4B1484468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108517"/>
            <a:ext cx="3131840" cy="234888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D5E94DC-6EB2-479F-F1E9-6DC67AF73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741488"/>
            <a:ext cx="2700762" cy="203014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9C98AAA-71BF-CBB9-13EA-F93CC0BCC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137" y="2811834"/>
            <a:ext cx="2554445" cy="1914310"/>
          </a:xfrm>
          <a:prstGeom prst="rect">
            <a:avLst/>
          </a:prstGeom>
        </p:spPr>
      </p:pic>
      <p:pic>
        <p:nvPicPr>
          <p:cNvPr id="22" name="Grafik 21" descr="Ein Bild, das Himmel, draußen, Gras, Baum enthält.&#10;&#10;KI-generierte Inhalte können fehlerhaft sein.">
            <a:extLst>
              <a:ext uri="{FF2B5EF4-FFF2-40B4-BE49-F238E27FC236}">
                <a16:creationId xmlns:a16="http://schemas.microsoft.com/office/drawing/2014/main" id="{78E8F27A-5671-EE85-D886-99B281CE9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8" y="766345"/>
            <a:ext cx="2706860" cy="203014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89AEC58-319B-2787-A969-6DD0C1695E73}"/>
              </a:ext>
            </a:extLst>
          </p:cNvPr>
          <p:cNvSpPr txBox="1"/>
          <p:nvPr/>
        </p:nvSpPr>
        <p:spPr>
          <a:xfrm>
            <a:off x="2195736" y="116790"/>
            <a:ext cx="601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Bau des neuen Feuerwehrhauses</a:t>
            </a:r>
          </a:p>
        </p:txBody>
      </p:sp>
    </p:spTree>
    <p:extLst>
      <p:ext uri="{BB962C8B-B14F-4D97-AF65-F5344CB8AC3E}">
        <p14:creationId xmlns:p14="http://schemas.microsoft.com/office/powerpoint/2010/main" val="1906297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Himmel, draußen, Gelände, Baugeräte enthält.&#10;&#10;KI-generierte Inhalte können fehlerhaft sein.">
            <a:extLst>
              <a:ext uri="{FF2B5EF4-FFF2-40B4-BE49-F238E27FC236}">
                <a16:creationId xmlns:a16="http://schemas.microsoft.com/office/drawing/2014/main" id="{3FAA621D-F723-14C7-0009-BBCA458B2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89040"/>
            <a:ext cx="3181130" cy="2385848"/>
          </a:xfrm>
          <a:prstGeom prst="rect">
            <a:avLst/>
          </a:prstGeom>
        </p:spPr>
      </p:pic>
      <p:pic>
        <p:nvPicPr>
          <p:cNvPr id="6" name="Grafik 5" descr="Ein Bild, das Gebäude, Wand, Kompositmaterial, Balken enthält.&#10;&#10;KI-generierte Inhalte können fehlerhaft sein.">
            <a:extLst>
              <a:ext uri="{FF2B5EF4-FFF2-40B4-BE49-F238E27FC236}">
                <a16:creationId xmlns:a16="http://schemas.microsoft.com/office/drawing/2014/main" id="{F3C982C7-FA2A-8B26-523D-19192CD02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00793"/>
            <a:ext cx="3347864" cy="2510898"/>
          </a:xfrm>
          <a:prstGeom prst="rect">
            <a:avLst/>
          </a:prstGeom>
        </p:spPr>
      </p:pic>
      <p:pic>
        <p:nvPicPr>
          <p:cNvPr id="10" name="Grafik 9" descr="Ein Bild, das Elektrische Leitungen, Kabel, Verbindungsstück, Kompositmaterial enthält.&#10;&#10;KI-generierte Inhalte können fehlerhaft sein.">
            <a:extLst>
              <a:ext uri="{FF2B5EF4-FFF2-40B4-BE49-F238E27FC236}">
                <a16:creationId xmlns:a16="http://schemas.microsoft.com/office/drawing/2014/main" id="{DA77BBA6-1A9B-B9A4-9844-116A7A174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1714" y="4841735"/>
            <a:ext cx="2084851" cy="1563638"/>
          </a:xfrm>
          <a:prstGeom prst="rect">
            <a:avLst/>
          </a:prstGeom>
        </p:spPr>
      </p:pic>
      <p:pic>
        <p:nvPicPr>
          <p:cNvPr id="12" name="Grafik 11" descr="Ein Bild, das draußen, Himmel, Landfahrzeug, Rad enthält.&#10;&#10;KI-generierte Inhalte können fehlerhaft sein.">
            <a:extLst>
              <a:ext uri="{FF2B5EF4-FFF2-40B4-BE49-F238E27FC236}">
                <a16:creationId xmlns:a16="http://schemas.microsoft.com/office/drawing/2014/main" id="{4A7D9371-7514-CF57-8EC5-A14A101615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6" y="494421"/>
            <a:ext cx="2411760" cy="1808820"/>
          </a:xfrm>
          <a:prstGeom prst="rect">
            <a:avLst/>
          </a:prstGeom>
        </p:spPr>
      </p:pic>
      <p:pic>
        <p:nvPicPr>
          <p:cNvPr id="18" name="Grafik 17" descr="Ein Bild, das Wolke, Himmel, draußen, Baum enthält.&#10;&#10;KI-generierte Inhalte können fehlerhaft sein.">
            <a:extLst>
              <a:ext uri="{FF2B5EF4-FFF2-40B4-BE49-F238E27FC236}">
                <a16:creationId xmlns:a16="http://schemas.microsoft.com/office/drawing/2014/main" id="{6198DC28-A1B9-05F7-AF06-BE3F5E3DD4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40021"/>
            <a:ext cx="2555776" cy="191683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6697413-5166-756F-FB92-E4AAEB09A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2822784"/>
            <a:ext cx="183505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190748" cy="76763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    Feuerwehrhaus – Alpenstraße 27</a:t>
            </a:r>
          </a:p>
        </p:txBody>
      </p:sp>
      <p:pic>
        <p:nvPicPr>
          <p:cNvPr id="7" name="Inhaltsplatzhalter 6" descr="Ein Bild, das draußen, Himmel, Gebäude, Gelände enthält.&#10;&#10;KI-generierte Inhalte können fehlerhaft sein.">
            <a:extLst>
              <a:ext uri="{FF2B5EF4-FFF2-40B4-BE49-F238E27FC236}">
                <a16:creationId xmlns:a16="http://schemas.microsoft.com/office/drawing/2014/main" id="{810652A1-CD08-4115-157A-5D3A6F5A0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46843"/>
            <a:ext cx="3508268" cy="2631201"/>
          </a:xfrm>
        </p:spPr>
      </p:pic>
      <p:pic>
        <p:nvPicPr>
          <p:cNvPr id="9" name="Grafik 8" descr="Ein Bild, das draußen, Himmel, Gelände, Eigentum enthält.&#10;&#10;KI-generierte Inhalte können fehlerhaft sein.">
            <a:extLst>
              <a:ext uri="{FF2B5EF4-FFF2-40B4-BE49-F238E27FC236}">
                <a16:creationId xmlns:a16="http://schemas.microsoft.com/office/drawing/2014/main" id="{43AE0AB2-B3F5-71D9-40B6-4A7C62C18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34469"/>
            <a:ext cx="3508267" cy="2631200"/>
          </a:xfrm>
          <a:prstGeom prst="rect">
            <a:avLst/>
          </a:prstGeom>
        </p:spPr>
      </p:pic>
      <p:pic>
        <p:nvPicPr>
          <p:cNvPr id="11" name="Grafik 10" descr="Ein Bild, das draußen, Himmel, Gelände, Schuppen enthält.&#10;&#10;KI-generierte Inhalte können fehlerhaft sein.">
            <a:extLst>
              <a:ext uri="{FF2B5EF4-FFF2-40B4-BE49-F238E27FC236}">
                <a16:creationId xmlns:a16="http://schemas.microsoft.com/office/drawing/2014/main" id="{990DA42B-B33D-98F9-040D-6994820AF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4161852"/>
            <a:ext cx="3508268" cy="2631201"/>
          </a:xfrm>
          <a:prstGeom prst="rect">
            <a:avLst/>
          </a:prstGeom>
        </p:spPr>
      </p:pic>
      <p:pic>
        <p:nvPicPr>
          <p:cNvPr id="13" name="Grafik 12" descr="Ein Bild, das Im Haus, Gelände, Boden, Fußboden enthält.&#10;&#10;KI-generierte Inhalte können fehlerhaft sein.">
            <a:extLst>
              <a:ext uri="{FF2B5EF4-FFF2-40B4-BE49-F238E27FC236}">
                <a16:creationId xmlns:a16="http://schemas.microsoft.com/office/drawing/2014/main" id="{079CB62E-E1B8-41DF-CCE3-D28F2AA579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61853"/>
            <a:ext cx="3508267" cy="26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96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3D7D4-C467-A194-84A5-F3B9F0ED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8210872" cy="128089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		Radwege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76007" y="3920226"/>
            <a:ext cx="6591985" cy="3777622"/>
          </a:xfrm>
        </p:spPr>
        <p:txBody>
          <a:bodyPr/>
          <a:lstStyle/>
          <a:p>
            <a:r>
              <a:rPr lang="de-DE" dirty="0"/>
              <a:t>Riedhof (</a:t>
            </a:r>
            <a:r>
              <a:rPr lang="de-DE" dirty="0" err="1"/>
              <a:t>Zerle</a:t>
            </a:r>
            <a:r>
              <a:rPr lang="de-DE" dirty="0"/>
              <a:t>, Rattenhuber)</a:t>
            </a:r>
          </a:p>
          <a:p>
            <a:r>
              <a:rPr lang="de-DE" dirty="0"/>
              <a:t>Schwaig</a:t>
            </a:r>
          </a:p>
          <a:p>
            <a:r>
              <a:rPr lang="de-DE" dirty="0"/>
              <a:t>Langer Filz</a:t>
            </a:r>
          </a:p>
          <a:p>
            <a:r>
              <a:rPr lang="de-DE" dirty="0" err="1"/>
              <a:t>Brändler</a:t>
            </a:r>
            <a:endParaRPr lang="de-DE" dirty="0"/>
          </a:p>
          <a:p>
            <a:r>
              <a:rPr lang="de-DE" dirty="0"/>
              <a:t>Stelllaich, Streuobstwiese</a:t>
            </a:r>
          </a:p>
          <a:p>
            <a:r>
              <a:rPr lang="de-DE" dirty="0"/>
              <a:t>Verbindungsweg Apfeldorf - Kinsau</a:t>
            </a:r>
          </a:p>
          <a:p>
            <a:r>
              <a:rPr lang="de-DE" dirty="0"/>
              <a:t>Ca. 3,5 KM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71DEC1-40F4-FE09-182C-3337F0985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307351"/>
            <a:ext cx="4411891" cy="24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31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Baum, Gelände, Pflanze enthält.&#10;&#10;KI-generierte Inhalte können fehlerhaft sein.">
            <a:extLst>
              <a:ext uri="{FF2B5EF4-FFF2-40B4-BE49-F238E27FC236}">
                <a16:creationId xmlns:a16="http://schemas.microsoft.com/office/drawing/2014/main" id="{596747F8-AB3B-30CB-4177-46D3B7834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5077" y="665677"/>
            <a:ext cx="2468893" cy="1851670"/>
          </a:xfrm>
          <a:prstGeom prst="rect">
            <a:avLst/>
          </a:prstGeom>
        </p:spPr>
      </p:pic>
      <p:pic>
        <p:nvPicPr>
          <p:cNvPr id="8" name="Grafik 7" descr="Ein Bild, das draußen, Baum, Wasser, Wolke enthält.&#10;&#10;KI-generierte Inhalte können fehlerhaft sein.">
            <a:extLst>
              <a:ext uri="{FF2B5EF4-FFF2-40B4-BE49-F238E27FC236}">
                <a16:creationId xmlns:a16="http://schemas.microsoft.com/office/drawing/2014/main" id="{108FBC31-7599-98E2-243C-62C858F82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2778" y="682262"/>
            <a:ext cx="2564904" cy="1923678"/>
          </a:xfrm>
          <a:prstGeom prst="rect">
            <a:avLst/>
          </a:prstGeom>
        </p:spPr>
      </p:pic>
      <p:pic>
        <p:nvPicPr>
          <p:cNvPr id="10" name="Grafik 9" descr="Ein Bild, das draußen, Gras, Straße, Pflanze enthält.&#10;&#10;KI-generierte Inhalte können fehlerhaft sein.">
            <a:extLst>
              <a:ext uri="{FF2B5EF4-FFF2-40B4-BE49-F238E27FC236}">
                <a16:creationId xmlns:a16="http://schemas.microsoft.com/office/drawing/2014/main" id="{825ACE0B-7A9C-1E90-CD4A-CBD9014B4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436" y="3664453"/>
            <a:ext cx="3113432" cy="2335074"/>
          </a:xfrm>
          <a:prstGeom prst="rect">
            <a:avLst/>
          </a:prstGeom>
        </p:spPr>
      </p:pic>
      <p:pic>
        <p:nvPicPr>
          <p:cNvPr id="18" name="Grafik 17" descr="Ein Bild, das draußen, Gelände, Himmel, Baum enthält.&#10;&#10;KI-generierte Inhalte können fehlerhaft sein.">
            <a:extLst>
              <a:ext uri="{FF2B5EF4-FFF2-40B4-BE49-F238E27FC236}">
                <a16:creationId xmlns:a16="http://schemas.microsoft.com/office/drawing/2014/main" id="{6C3D7FE1-DAC8-1D90-3D24-F530BBB6F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87" y="357065"/>
            <a:ext cx="1543050" cy="3429000"/>
          </a:xfrm>
          <a:prstGeom prst="rect">
            <a:avLst/>
          </a:prstGeom>
        </p:spPr>
      </p:pic>
      <p:pic>
        <p:nvPicPr>
          <p:cNvPr id="3" name="Grafik 2" descr="Ein Bild, das draußen, Himmel, Straße, Baum enthält.&#10;&#10;KI-generierte Inhalte können fehlerhaft sein.">
            <a:extLst>
              <a:ext uri="{FF2B5EF4-FFF2-40B4-BE49-F238E27FC236}">
                <a16:creationId xmlns:a16="http://schemas.microsoft.com/office/drawing/2014/main" id="{7DB1E68D-11B6-916B-7BEA-E58D27F93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19" y="3967255"/>
            <a:ext cx="1923678" cy="2564904"/>
          </a:xfrm>
          <a:prstGeom prst="rect">
            <a:avLst/>
          </a:prstGeom>
        </p:spPr>
      </p:pic>
      <p:pic>
        <p:nvPicPr>
          <p:cNvPr id="5" name="Grafik 4" descr="Ein Bild, das draußen, Himmel, Straße, Baum enthält.&#10;&#10;KI-generierte Inhalte können fehlerhaft sein.">
            <a:extLst>
              <a:ext uri="{FF2B5EF4-FFF2-40B4-BE49-F238E27FC236}">
                <a16:creationId xmlns:a16="http://schemas.microsoft.com/office/drawing/2014/main" id="{04FE2742-9D93-7891-5870-C115B537D6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59" y="3268377"/>
            <a:ext cx="2475320" cy="33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888"/>
            <a:ext cx="8460432" cy="1004887"/>
          </a:xfrm>
        </p:spPr>
        <p:txBody>
          <a:bodyPr>
            <a:normAutofit/>
          </a:bodyPr>
          <a:lstStyle/>
          <a:p>
            <a:r>
              <a:rPr lang="de-DE" altLang="de-DE" sz="3200" dirty="0">
                <a:solidFill>
                  <a:schemeClr val="accent6">
                    <a:lumMod val="75000"/>
                  </a:schemeClr>
                </a:solidFill>
              </a:rPr>
              <a:t>				Übersicht Finanzen (Einnahmen)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11560" y="1484784"/>
            <a:ext cx="74274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srgbClr val="006666"/>
                </a:solidFill>
              </a:rPr>
              <a:t>Steuereinnahmen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Grundsteuer A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Grundsteuer B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Gewerbesteuer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Hundesteuer</a:t>
            </a:r>
          </a:p>
          <a:p>
            <a:pPr lvl="2"/>
            <a:endParaRPr lang="de-DE" altLang="de-DE" sz="500" dirty="0">
              <a:solidFill>
                <a:srgbClr val="00666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srgbClr val="006666"/>
                </a:solidFill>
              </a:rPr>
              <a:t>Umlagen und Beteiligungen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Gemeindeanteil an der Einkommensteuer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Umsatzsteuerbeteiligung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Einkommensteuerersatz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Grunderwerbsteueranteil</a:t>
            </a:r>
          </a:p>
          <a:p>
            <a:pPr lvl="2"/>
            <a:endParaRPr lang="de-DE" altLang="de-DE" sz="500" dirty="0">
              <a:solidFill>
                <a:srgbClr val="00666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srgbClr val="006666"/>
                </a:solidFill>
              </a:rPr>
              <a:t>Schlüsselzuweisungen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altLang="de-DE" sz="500" b="1" dirty="0">
              <a:solidFill>
                <a:srgbClr val="00666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srgbClr val="006666"/>
                </a:solidFill>
              </a:rPr>
              <a:t>Konzessionsabgabe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altLang="de-DE" sz="500" b="1" dirty="0">
              <a:solidFill>
                <a:srgbClr val="00666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srgbClr val="006666"/>
                </a:solidFill>
              </a:rPr>
              <a:t>Sonstige Einnahmen </a:t>
            </a:r>
          </a:p>
          <a:p>
            <a:pPr lvl="2"/>
            <a:r>
              <a:rPr lang="de-DE" altLang="de-DE" sz="1600" dirty="0">
                <a:solidFill>
                  <a:srgbClr val="006666"/>
                </a:solidFill>
              </a:rPr>
              <a:t>(Mieten, Pachten, Gebühren, Beiträge, Verkaufserlöse,…)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163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3D7D4-C467-A194-84A5-F3B9F0ED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Klimawandel, Begrünung, Bäume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Viele Baumpflanzungen im Ort</a:t>
            </a:r>
          </a:p>
          <a:p>
            <a:endParaRPr lang="de-DE" dirty="0"/>
          </a:p>
          <a:p>
            <a:r>
              <a:rPr lang="de-DE" dirty="0"/>
              <a:t>Am AGH; Feuerwehrhaus, diversen innerörtlichen Verbindungen </a:t>
            </a:r>
          </a:p>
          <a:p>
            <a:endParaRPr lang="de-DE" dirty="0"/>
          </a:p>
          <a:p>
            <a:r>
              <a:rPr lang="de-DE" dirty="0"/>
              <a:t>Sommerlicher Hitzeschutz</a:t>
            </a:r>
          </a:p>
        </p:txBody>
      </p:sp>
      <p:pic>
        <p:nvPicPr>
          <p:cNvPr id="5" name="Grafik 4" descr="Ein Bild, das draußen, Baum, Gras, Pflanze enthält.&#10;&#10;KI-generierte Inhalte können fehlerhaft sein.">
            <a:extLst>
              <a:ext uri="{FF2B5EF4-FFF2-40B4-BE49-F238E27FC236}">
                <a16:creationId xmlns:a16="http://schemas.microsoft.com/office/drawing/2014/main" id="{C5B66427-A350-47A8-590B-582D42A6E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78" y="3978188"/>
            <a:ext cx="2183904" cy="1637928"/>
          </a:xfrm>
          <a:prstGeom prst="rect">
            <a:avLst/>
          </a:prstGeom>
        </p:spPr>
      </p:pic>
      <p:pic>
        <p:nvPicPr>
          <p:cNvPr id="6" name="Grafik 5" descr="Ein Bild, das draußen, Himmel, Pflanze, Baum enthält.&#10;&#10;KI-generierte Inhalte können fehlerhaft sein.">
            <a:extLst>
              <a:ext uri="{FF2B5EF4-FFF2-40B4-BE49-F238E27FC236}">
                <a16:creationId xmlns:a16="http://schemas.microsoft.com/office/drawing/2014/main" id="{28166B4B-5B20-5DA4-6772-F950EF70D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89681"/>
            <a:ext cx="1563638" cy="2084851"/>
          </a:xfrm>
          <a:prstGeom prst="rect">
            <a:avLst/>
          </a:prstGeom>
        </p:spPr>
      </p:pic>
      <p:pic>
        <p:nvPicPr>
          <p:cNvPr id="8" name="Grafik 7" descr="Ein Bild, das Gras, draußen, Pflanze, Himmel enthält.&#10;&#10;KI-generierte Inhalte können fehlerhaft sein.">
            <a:extLst>
              <a:ext uri="{FF2B5EF4-FFF2-40B4-BE49-F238E27FC236}">
                <a16:creationId xmlns:a16="http://schemas.microsoft.com/office/drawing/2014/main" id="{BEBDF48E-A6AD-BC79-0FED-5E86E5E23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12" y="4657700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7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6666"/>
                </a:solidFill>
              </a:rPr>
              <a:t>Hochwasserschutz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7665" y="1628800"/>
            <a:ext cx="6986736" cy="4752528"/>
          </a:xfrm>
        </p:spPr>
        <p:txBody>
          <a:bodyPr>
            <a:normAutofit/>
          </a:bodyPr>
          <a:lstStyle/>
          <a:p>
            <a:r>
              <a:rPr lang="de-DE" sz="2000" dirty="0"/>
              <a:t>Nicht alles Wasser, was von der Straße kommt, stammt von der Gemeinde. </a:t>
            </a:r>
            <a:r>
              <a:rPr lang="de-DE" sz="2000" b="1" dirty="0"/>
              <a:t>JEDER</a:t>
            </a:r>
            <a:r>
              <a:rPr lang="de-DE" sz="2000" dirty="0"/>
              <a:t> Grundstückseigentümer ist verpflichtet, das Wasser auf seinem Grundstück zurückzuhalten und ggf. zu versickern. Es sind Rückhaltemöglichkeiten zu schaffen (Sickerschächte).</a:t>
            </a:r>
          </a:p>
          <a:p>
            <a:r>
              <a:rPr lang="de-DE" sz="2000" dirty="0"/>
              <a:t>Wenn nicht jeder mitmacht, ist das nicht zu schaffen.</a:t>
            </a:r>
          </a:p>
          <a:p>
            <a:r>
              <a:rPr lang="de-DE" sz="2000" dirty="0"/>
              <a:t>Es muss Gedankenwandel stattfinden, es kann nicht sein, dass Regen- oder Sickerrinnen auf öffentlichen Grund oder in Halden entwässern. </a:t>
            </a:r>
          </a:p>
          <a:p>
            <a:r>
              <a:rPr lang="de-DE" sz="2000" dirty="0"/>
              <a:t>Ähnlich wie bei Hundebeutel…….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708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41F5D52-AD14-44AD-FC93-A01C81AAD2FC}"/>
              </a:ext>
            </a:extLst>
          </p:cNvPr>
          <p:cNvSpPr txBox="1"/>
          <p:nvPr/>
        </p:nvSpPr>
        <p:spPr>
          <a:xfrm>
            <a:off x="3131840" y="404664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Fließweganalyse</a:t>
            </a:r>
          </a:p>
        </p:txBody>
      </p:sp>
      <p:pic>
        <p:nvPicPr>
          <p:cNvPr id="5" name="Grafik 4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7736884D-96BF-F948-9931-52CF652E2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280920" cy="57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8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51809-AC2A-4297-438C-8C48D42B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60648"/>
            <a:ext cx="727476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006666"/>
                </a:solidFill>
              </a:rPr>
              <a:t>Namensfindung unseres</a:t>
            </a:r>
            <a:br>
              <a:rPr lang="de-DE" dirty="0">
                <a:solidFill>
                  <a:srgbClr val="006666"/>
                </a:solidFill>
              </a:rPr>
            </a:br>
            <a:r>
              <a:rPr lang="de-DE" dirty="0" err="1">
                <a:solidFill>
                  <a:srgbClr val="006666"/>
                </a:solidFill>
              </a:rPr>
              <a:t>Apfeldorfer</a:t>
            </a:r>
            <a:r>
              <a:rPr lang="de-DE" dirty="0">
                <a:solidFill>
                  <a:srgbClr val="006666"/>
                </a:solidFill>
              </a:rPr>
              <a:t> Gemeinschaftshauses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B58B5E-3196-7AF0-2D45-29C14522101F}"/>
              </a:ext>
            </a:extLst>
          </p:cNvPr>
          <p:cNvSpPr txBox="1"/>
          <p:nvPr/>
        </p:nvSpPr>
        <p:spPr>
          <a:xfrm>
            <a:off x="755576" y="1541538"/>
            <a:ext cx="8064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66"/>
                </a:solidFill>
              </a:rPr>
              <a:t>Bei der Bürgerbefragung haben 48 Haushalte Namensvorschläge für unser Gemeinschaftshaus abgegeben: </a:t>
            </a:r>
          </a:p>
          <a:p>
            <a:endParaRPr lang="de-DE" dirty="0">
              <a:solidFill>
                <a:srgbClr val="006666"/>
              </a:solidFill>
            </a:endParaRPr>
          </a:p>
          <a:p>
            <a:endParaRPr lang="de-DE" dirty="0">
              <a:solidFill>
                <a:srgbClr val="00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6666"/>
                </a:solidFill>
              </a:rPr>
              <a:t>6 x </a:t>
            </a:r>
            <a:r>
              <a:rPr lang="de-DE" dirty="0" err="1">
                <a:solidFill>
                  <a:srgbClr val="006666"/>
                </a:solidFill>
              </a:rPr>
              <a:t>DorfGemeinschaftsHaus</a:t>
            </a:r>
            <a:r>
              <a:rPr lang="de-DE" dirty="0">
                <a:solidFill>
                  <a:srgbClr val="006666"/>
                </a:solidFill>
              </a:rPr>
              <a:t> (DGH)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rgbClr val="00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6666"/>
                </a:solidFill>
              </a:rPr>
              <a:t>6 x Big Apple</a:t>
            </a:r>
          </a:p>
          <a:p>
            <a:endParaRPr lang="de-DE" dirty="0">
              <a:solidFill>
                <a:srgbClr val="00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6666"/>
                </a:solidFill>
              </a:rPr>
              <a:t>4 x Apfelkern, Apfelkernhaus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rgbClr val="006666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6666"/>
                </a:solidFill>
              </a:rPr>
              <a:t>Bei der Diskussion in der Gemeinderatssitzung am 23.07.2025 entwickelte sich der Name:</a:t>
            </a:r>
          </a:p>
          <a:p>
            <a:pPr lvl="2"/>
            <a:endParaRPr lang="de-DE" dirty="0">
              <a:solidFill>
                <a:srgbClr val="006666"/>
              </a:solidFill>
            </a:endParaRPr>
          </a:p>
          <a:p>
            <a:pPr lvl="2"/>
            <a:r>
              <a:rPr lang="de-DE" dirty="0">
                <a:solidFill>
                  <a:srgbClr val="006666"/>
                </a:solidFill>
              </a:rPr>
              <a:t>			</a:t>
            </a:r>
            <a:r>
              <a:rPr lang="de-DE" dirty="0" err="1">
                <a:solidFill>
                  <a:srgbClr val="006666"/>
                </a:solidFill>
              </a:rPr>
              <a:t>Apfeldorfer</a:t>
            </a:r>
            <a:r>
              <a:rPr lang="de-DE" dirty="0">
                <a:solidFill>
                  <a:srgbClr val="006666"/>
                </a:solidFill>
              </a:rPr>
              <a:t> Gemeinschaftshaus </a:t>
            </a:r>
          </a:p>
          <a:p>
            <a:pPr lvl="2"/>
            <a:endParaRPr lang="de-DE" dirty="0">
              <a:solidFill>
                <a:srgbClr val="006666"/>
              </a:solidFill>
            </a:endParaRPr>
          </a:p>
          <a:p>
            <a:pPr lvl="2"/>
            <a:r>
              <a:rPr lang="de-DE" dirty="0">
                <a:solidFill>
                  <a:srgbClr val="006666"/>
                </a:solidFill>
              </a:rPr>
              <a:t>					und wurde dann einstimmig beschlossen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347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3206" y="404664"/>
            <a:ext cx="7562800" cy="1280890"/>
          </a:xfrm>
        </p:spPr>
        <p:txBody>
          <a:bodyPr/>
          <a:lstStyle/>
          <a:p>
            <a:pPr algn="ctr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Apfeldorfer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GemeinschaftsHaus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899592" y="2060848"/>
            <a:ext cx="8089558" cy="480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de-DE" sz="2400" dirty="0">
                <a:solidFill>
                  <a:srgbClr val="006666"/>
                </a:solidFill>
              </a:rPr>
              <a:t>Planung mit allen örtlichen Vereinen besprochen, die Anregungen wurden eingearbeitet</a:t>
            </a:r>
          </a:p>
          <a:p>
            <a:pPr ea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de-DE" sz="2400" dirty="0">
                <a:solidFill>
                  <a:srgbClr val="006666"/>
                </a:solidFill>
              </a:rPr>
              <a:t>Baubeginn war im August 2023</a:t>
            </a:r>
          </a:p>
          <a:p>
            <a:pPr ea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de-DE" sz="2400" dirty="0">
                <a:solidFill>
                  <a:srgbClr val="006666"/>
                </a:solidFill>
              </a:rPr>
              <a:t>Fertigstellung Herbst 2025 – ohne Außenanlagen</a:t>
            </a:r>
          </a:p>
          <a:p>
            <a:pPr ea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de-DE" sz="2400" dirty="0">
                <a:solidFill>
                  <a:srgbClr val="006666"/>
                </a:solidFill>
              </a:rPr>
              <a:t>LfU - Modellprojekt </a:t>
            </a:r>
          </a:p>
          <a:p>
            <a:pPr ea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de-DE" sz="2400" dirty="0">
                <a:solidFill>
                  <a:srgbClr val="006666"/>
                </a:solidFill>
              </a:rPr>
              <a:t>Einweihung am 28.09.2025</a:t>
            </a:r>
          </a:p>
          <a:p>
            <a:pPr ea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de-DE" sz="2400" kern="0" dirty="0">
                <a:solidFill>
                  <a:srgbClr val="006666"/>
                </a:solidFill>
              </a:rPr>
              <a:t>Schulsporthalle zu diesem Zeitpunkt noch nicht fertig</a:t>
            </a:r>
          </a:p>
        </p:txBody>
      </p:sp>
    </p:spTree>
    <p:extLst>
      <p:ext uri="{BB962C8B-B14F-4D97-AF65-F5344CB8AC3E}">
        <p14:creationId xmlns:p14="http://schemas.microsoft.com/office/powerpoint/2010/main" val="322174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Wolke, Fenster enthält.&#10;&#10;KI-generierte Inhalte können fehlerhaft sein.">
            <a:extLst>
              <a:ext uri="{FF2B5EF4-FFF2-40B4-BE49-F238E27FC236}">
                <a16:creationId xmlns:a16="http://schemas.microsoft.com/office/drawing/2014/main" id="{DF78FA74-0C7C-2729-A698-565ADDA59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41" y="661661"/>
            <a:ext cx="2507771" cy="1880828"/>
          </a:xfrm>
          <a:prstGeom prst="rect">
            <a:avLst/>
          </a:prstGeom>
        </p:spPr>
      </p:pic>
      <p:pic>
        <p:nvPicPr>
          <p:cNvPr id="5" name="Grafik 4" descr="Ein Bild, das draußen, Himmel, Wolke, Gebäude enthält.&#10;&#10;KI-generierte Inhalte können fehlerhaft sein.">
            <a:extLst>
              <a:ext uri="{FF2B5EF4-FFF2-40B4-BE49-F238E27FC236}">
                <a16:creationId xmlns:a16="http://schemas.microsoft.com/office/drawing/2014/main" id="{92E80DE8-E2D6-8D7F-F9A9-7B90DCFF5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3" y="708719"/>
            <a:ext cx="2403140" cy="1802355"/>
          </a:xfrm>
          <a:prstGeom prst="rect">
            <a:avLst/>
          </a:prstGeom>
        </p:spPr>
      </p:pic>
      <p:pic>
        <p:nvPicPr>
          <p:cNvPr id="7" name="Grafik 6" descr="Ein Bild, das draußen, Himmel, Wolke, Eigentum enthält.&#10;&#10;KI-generierte Inhalte können fehlerhaft sein.">
            <a:extLst>
              <a:ext uri="{FF2B5EF4-FFF2-40B4-BE49-F238E27FC236}">
                <a16:creationId xmlns:a16="http://schemas.microsoft.com/office/drawing/2014/main" id="{E119D677-2A72-119B-8297-30F28FE15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67" y="700897"/>
            <a:ext cx="2403140" cy="18023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0BE2A58-34CD-54FF-F415-E5133EC37D7A}"/>
              </a:ext>
            </a:extLst>
          </p:cNvPr>
          <p:cNvSpPr txBox="1"/>
          <p:nvPr/>
        </p:nvSpPr>
        <p:spPr>
          <a:xfrm>
            <a:off x="2771800" y="260648"/>
            <a:ext cx="24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66"/>
                </a:solidFill>
              </a:rPr>
              <a:t>Vorher: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64D95E8-76C8-E4DC-3228-5BAB4F6FABB1}"/>
              </a:ext>
            </a:extLst>
          </p:cNvPr>
          <p:cNvSpPr txBox="1"/>
          <p:nvPr/>
        </p:nvSpPr>
        <p:spPr>
          <a:xfrm>
            <a:off x="2771800" y="280265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66"/>
                </a:solidFill>
              </a:rPr>
              <a:t>Zwischendrin:</a:t>
            </a:r>
          </a:p>
        </p:txBody>
      </p:sp>
      <p:pic>
        <p:nvPicPr>
          <p:cNvPr id="11" name="Grafik 10" descr="Ein Bild, das draußen, Himmel, Gebäude, Haus enthält.&#10;&#10;KI-generierte Inhalte können fehlerhaft sein.">
            <a:extLst>
              <a:ext uri="{FF2B5EF4-FFF2-40B4-BE49-F238E27FC236}">
                <a16:creationId xmlns:a16="http://schemas.microsoft.com/office/drawing/2014/main" id="{D884AD0B-503E-8D06-7F42-9C0F7EDEF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5" y="3388511"/>
            <a:ext cx="2555776" cy="1916832"/>
          </a:xfrm>
          <a:prstGeom prst="rect">
            <a:avLst/>
          </a:prstGeom>
        </p:spPr>
      </p:pic>
      <p:pic>
        <p:nvPicPr>
          <p:cNvPr id="13" name="Grafik 12" descr="Ein Bild, das draußen, Kompositmaterial, Gebäude, Stahlbeton enthält.&#10;&#10;KI-generierte Inhalte können fehlerhaft sein.">
            <a:extLst>
              <a:ext uri="{FF2B5EF4-FFF2-40B4-BE49-F238E27FC236}">
                <a16:creationId xmlns:a16="http://schemas.microsoft.com/office/drawing/2014/main" id="{046149A4-719F-6C44-BF78-B2415C9502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45" y="3405065"/>
            <a:ext cx="2627784" cy="1970838"/>
          </a:xfrm>
          <a:prstGeom prst="rect">
            <a:avLst/>
          </a:prstGeom>
        </p:spPr>
      </p:pic>
      <p:pic>
        <p:nvPicPr>
          <p:cNvPr id="15" name="Grafik 14" descr="Ein Bild, das Gebäude, Kleidung, Baustelle, Person enthält.&#10;&#10;KI-generierte Inhalte können fehlerhaft sein.">
            <a:extLst>
              <a:ext uri="{FF2B5EF4-FFF2-40B4-BE49-F238E27FC236}">
                <a16:creationId xmlns:a16="http://schemas.microsoft.com/office/drawing/2014/main" id="{2CFF24FF-8B35-39B5-358F-584BB387AF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1060" y="3424116"/>
            <a:ext cx="2841248" cy="21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47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Himmel, Gerüstbau, Gebäude enthält.&#10;&#10;KI-generierte Inhalte können fehlerhaft sein.">
            <a:extLst>
              <a:ext uri="{FF2B5EF4-FFF2-40B4-BE49-F238E27FC236}">
                <a16:creationId xmlns:a16="http://schemas.microsoft.com/office/drawing/2014/main" id="{33A11605-8723-6811-2B48-94ADB0182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2656"/>
            <a:ext cx="3163844" cy="1779662"/>
          </a:xfrm>
          <a:prstGeom prst="rect">
            <a:avLst/>
          </a:prstGeom>
        </p:spPr>
      </p:pic>
      <p:pic>
        <p:nvPicPr>
          <p:cNvPr id="6" name="Grafik 5" descr="Ein Bild, das Himmel, Gebäude, Kompositmaterial, Wolke enthält.&#10;&#10;KI-generierte Inhalte können fehlerhaft sein.">
            <a:extLst>
              <a:ext uri="{FF2B5EF4-FFF2-40B4-BE49-F238E27FC236}">
                <a16:creationId xmlns:a16="http://schemas.microsoft.com/office/drawing/2014/main" id="{A8111CE5-F6AE-AB07-17EE-3DC32033B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46" y="472285"/>
            <a:ext cx="2195736" cy="1646802"/>
          </a:xfrm>
          <a:prstGeom prst="rect">
            <a:avLst/>
          </a:prstGeom>
        </p:spPr>
      </p:pic>
      <p:pic>
        <p:nvPicPr>
          <p:cNvPr id="8" name="Grafik 7" descr="Ein Bild, das Gebäude, Fenster, draußen, Wohnung enthält.&#10;&#10;KI-generierte Inhalte können fehlerhaft sein.">
            <a:extLst>
              <a:ext uri="{FF2B5EF4-FFF2-40B4-BE49-F238E27FC236}">
                <a16:creationId xmlns:a16="http://schemas.microsoft.com/office/drawing/2014/main" id="{0A3F222B-1BDA-F25C-8806-EDF88B06F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410" y="3317565"/>
            <a:ext cx="3140968" cy="2355726"/>
          </a:xfrm>
          <a:prstGeom prst="rect">
            <a:avLst/>
          </a:prstGeom>
        </p:spPr>
      </p:pic>
      <p:pic>
        <p:nvPicPr>
          <p:cNvPr id="10" name="Grafik 9" descr="Ein Bild, das Elektrische Leitungen, Stromversorgung, Gebäude, Bautechnik enthält.&#10;&#10;KI-generierte Inhalte können fehlerhaft sein.">
            <a:extLst>
              <a:ext uri="{FF2B5EF4-FFF2-40B4-BE49-F238E27FC236}">
                <a16:creationId xmlns:a16="http://schemas.microsoft.com/office/drawing/2014/main" id="{39F753E6-C713-8AA7-2E62-5CB80E921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7809" y="3675832"/>
            <a:ext cx="2852936" cy="2139702"/>
          </a:xfrm>
          <a:prstGeom prst="rect">
            <a:avLst/>
          </a:prstGeom>
        </p:spPr>
      </p:pic>
      <p:pic>
        <p:nvPicPr>
          <p:cNvPr id="14" name="Grafik 13" descr="Ein Bild, das Gebäude, Kompositmaterial, Fenster, Eigentum enthält.&#10;&#10;KI-generierte Inhalte können fehlerhaft sein.">
            <a:extLst>
              <a:ext uri="{FF2B5EF4-FFF2-40B4-BE49-F238E27FC236}">
                <a16:creationId xmlns:a16="http://schemas.microsoft.com/office/drawing/2014/main" id="{D548E660-6243-ECC0-D33E-9F9877721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18" y="3861048"/>
            <a:ext cx="2699792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89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131886"/>
            <a:ext cx="6589199" cy="1280890"/>
          </a:xfrm>
        </p:spPr>
        <p:txBody>
          <a:bodyPr/>
          <a:lstStyle/>
          <a:p>
            <a:pPr algn="ctr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Apfeldorfer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Gemeinschaftshaus</a:t>
            </a:r>
          </a:p>
        </p:txBody>
      </p:sp>
      <p:pic>
        <p:nvPicPr>
          <p:cNvPr id="4" name="Grafik 3" descr="Ein Bild, das Himmel, draußen, Gebäude, Eigentum enthält.&#10;&#10;KI-generierte Inhalte können fehlerhaft sein.">
            <a:extLst>
              <a:ext uri="{FF2B5EF4-FFF2-40B4-BE49-F238E27FC236}">
                <a16:creationId xmlns:a16="http://schemas.microsoft.com/office/drawing/2014/main" id="{F56A8FFA-0E61-FFC3-DE7D-603BFE9F1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3744416" cy="2808312"/>
          </a:xfrm>
          <a:prstGeom prst="rect">
            <a:avLst/>
          </a:prstGeom>
        </p:spPr>
      </p:pic>
      <p:pic>
        <p:nvPicPr>
          <p:cNvPr id="7" name="Grafik 6" descr="Ein Bild, das draußen, Gebäude, Himmel, Fenster enthält.&#10;&#10;KI-generierte Inhalte können fehlerhaft sein.">
            <a:extLst>
              <a:ext uri="{FF2B5EF4-FFF2-40B4-BE49-F238E27FC236}">
                <a16:creationId xmlns:a16="http://schemas.microsoft.com/office/drawing/2014/main" id="{1F29D927-FA25-2BCA-BE4D-AE65EE2E4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39" y="1556792"/>
            <a:ext cx="3366120" cy="2524590"/>
          </a:xfrm>
          <a:prstGeom prst="rect">
            <a:avLst/>
          </a:prstGeom>
        </p:spPr>
      </p:pic>
      <p:pic>
        <p:nvPicPr>
          <p:cNvPr id="9" name="Grafik 8" descr="Ein Bild, das draußen, Gras, Pflanze, Gelände enthält.&#10;&#10;KI-generierte Inhalte können fehlerhaft sein.">
            <a:extLst>
              <a:ext uri="{FF2B5EF4-FFF2-40B4-BE49-F238E27FC236}">
                <a16:creationId xmlns:a16="http://schemas.microsoft.com/office/drawing/2014/main" id="{1E8DB045-1261-1BF7-49A5-42581BEB0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365104"/>
            <a:ext cx="3096344" cy="2322258"/>
          </a:xfrm>
          <a:prstGeom prst="rect">
            <a:avLst/>
          </a:prstGeom>
        </p:spPr>
      </p:pic>
      <p:pic>
        <p:nvPicPr>
          <p:cNvPr id="11" name="Grafik 10" descr="Ein Bild, das draußen, Himmel, Gras, Baum enthält.&#10;&#10;KI-generierte Inhalte können fehlerhaft sein.">
            <a:extLst>
              <a:ext uri="{FF2B5EF4-FFF2-40B4-BE49-F238E27FC236}">
                <a16:creationId xmlns:a16="http://schemas.microsoft.com/office/drawing/2014/main" id="{0AA0A761-F8DF-0A37-2526-74064FF21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59" y="4365105"/>
            <a:ext cx="3096343" cy="23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73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624110"/>
            <a:ext cx="7848871" cy="1280890"/>
          </a:xfrm>
        </p:spPr>
        <p:txBody>
          <a:bodyPr/>
          <a:lstStyle/>
          <a:p>
            <a:pPr algn="ctr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Apfeldorfergemeinschaftshaus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– Innenausbau </a:t>
            </a:r>
          </a:p>
        </p:txBody>
      </p:sp>
      <p:pic>
        <p:nvPicPr>
          <p:cNvPr id="5" name="Grafik 4" descr="Ein Bild, das Im Haus, Pfeife Flöte Rohr, Maschine, Bautechnik enthält.&#10;&#10;KI-generierte Inhalte können fehlerhaft sein.">
            <a:extLst>
              <a:ext uri="{FF2B5EF4-FFF2-40B4-BE49-F238E27FC236}">
                <a16:creationId xmlns:a16="http://schemas.microsoft.com/office/drawing/2014/main" id="{9FAB840B-7897-FC96-C774-1E66B59AB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1905000"/>
            <a:ext cx="2808312" cy="2106234"/>
          </a:xfrm>
          <a:prstGeom prst="rect">
            <a:avLst/>
          </a:prstGeom>
        </p:spPr>
      </p:pic>
      <p:pic>
        <p:nvPicPr>
          <p:cNvPr id="8" name="Grafik 7" descr="Ein Bild, das Im Haus, Fenster, Wand, Tageslichtsysteme enthält.&#10;&#10;KI-generierte Inhalte können fehlerhaft sein.">
            <a:extLst>
              <a:ext uri="{FF2B5EF4-FFF2-40B4-BE49-F238E27FC236}">
                <a16:creationId xmlns:a16="http://schemas.microsoft.com/office/drawing/2014/main" id="{7C7FB28C-BC85-E189-441D-AD56E4749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26096"/>
            <a:ext cx="3275856" cy="2456892"/>
          </a:xfrm>
          <a:prstGeom prst="rect">
            <a:avLst/>
          </a:prstGeom>
        </p:spPr>
      </p:pic>
      <p:pic>
        <p:nvPicPr>
          <p:cNvPr id="10" name="Grafik 9" descr="Ein Bild, das Im Haus, Wand, Zimmer, Arbeitsfläche enthält.&#10;&#10;KI-generierte Inhalte können fehlerhaft sein.">
            <a:extLst>
              <a:ext uri="{FF2B5EF4-FFF2-40B4-BE49-F238E27FC236}">
                <a16:creationId xmlns:a16="http://schemas.microsoft.com/office/drawing/2014/main" id="{3EAB9694-4F34-7185-29F8-B3F2A84BB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81128"/>
            <a:ext cx="2952328" cy="2214246"/>
          </a:xfrm>
          <a:prstGeom prst="rect">
            <a:avLst/>
          </a:prstGeom>
        </p:spPr>
      </p:pic>
      <p:pic>
        <p:nvPicPr>
          <p:cNvPr id="13" name="Grafik 12" descr="Ein Bild, das Im Haus, Waschbecken, Möbel, Arbeitsfläche enthält.&#10;&#10;KI-generierte Inhalte können fehlerhaft sein.">
            <a:extLst>
              <a:ext uri="{FF2B5EF4-FFF2-40B4-BE49-F238E27FC236}">
                <a16:creationId xmlns:a16="http://schemas.microsoft.com/office/drawing/2014/main" id="{811886FE-EF52-B382-0E1D-4719C9A349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71" y="4483309"/>
            <a:ext cx="2843808" cy="2132856"/>
          </a:xfrm>
          <a:prstGeom prst="rect">
            <a:avLst/>
          </a:prstGeom>
        </p:spPr>
      </p:pic>
      <p:pic>
        <p:nvPicPr>
          <p:cNvPr id="15" name="Grafik 14" descr="Ein Bild, das Wand, Gebäude, Kompositmaterial, Beton enthält.&#10;&#10;KI-generierte Inhalte können fehlerhaft sein.">
            <a:extLst>
              <a:ext uri="{FF2B5EF4-FFF2-40B4-BE49-F238E27FC236}">
                <a16:creationId xmlns:a16="http://schemas.microsoft.com/office/drawing/2014/main" id="{E00C5BBB-75A4-566F-25EF-7F5E648C4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951" y="4796519"/>
            <a:ext cx="2276872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76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and, Im Haus, Badezimmer, Dusche enthält.&#10;&#10;KI-generierte Inhalte können fehlerhaft sein.">
            <a:extLst>
              <a:ext uri="{FF2B5EF4-FFF2-40B4-BE49-F238E27FC236}">
                <a16:creationId xmlns:a16="http://schemas.microsoft.com/office/drawing/2014/main" id="{A23C5EA9-6E74-49CD-9B22-1CEAAE091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1744" y="2549075"/>
            <a:ext cx="2660915" cy="1995686"/>
          </a:xfrm>
          <a:prstGeom prst="rect">
            <a:avLst/>
          </a:prstGeom>
        </p:spPr>
      </p:pic>
      <p:pic>
        <p:nvPicPr>
          <p:cNvPr id="6" name="Grafik 5" descr="Ein Bild, das Gebäude, Tür, Wand, Kompositmaterial enthält.&#10;&#10;KI-generierte Inhalte können fehlerhaft sein.">
            <a:extLst>
              <a:ext uri="{FF2B5EF4-FFF2-40B4-BE49-F238E27FC236}">
                <a16:creationId xmlns:a16="http://schemas.microsoft.com/office/drawing/2014/main" id="{DDCAE60E-2292-C260-40B5-14C254998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5225" y="2380347"/>
            <a:ext cx="2323460" cy="1995686"/>
          </a:xfrm>
          <a:prstGeom prst="rect">
            <a:avLst/>
          </a:prstGeom>
        </p:spPr>
      </p:pic>
      <p:pic>
        <p:nvPicPr>
          <p:cNvPr id="8" name="Grafik 7" descr="Ein Bild, das Wand, Im Haus, Decke, Putz enthält.&#10;&#10;KI-generierte Inhalte können fehlerhaft sein.">
            <a:extLst>
              <a:ext uri="{FF2B5EF4-FFF2-40B4-BE49-F238E27FC236}">
                <a16:creationId xmlns:a16="http://schemas.microsoft.com/office/drawing/2014/main" id="{F6126ED0-2C91-0BBC-D163-6B742A0FD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37" y="554352"/>
            <a:ext cx="2660916" cy="1995687"/>
          </a:xfrm>
          <a:prstGeom prst="rect">
            <a:avLst/>
          </a:prstGeom>
        </p:spPr>
      </p:pic>
      <p:pic>
        <p:nvPicPr>
          <p:cNvPr id="12" name="Grafik 11" descr="Ein Bild, das Wand, Im Haus, Gebäude, Baustelle enthält.&#10;&#10;KI-generierte Inhalte können fehlerhaft sein.">
            <a:extLst>
              <a:ext uri="{FF2B5EF4-FFF2-40B4-BE49-F238E27FC236}">
                <a16:creationId xmlns:a16="http://schemas.microsoft.com/office/drawing/2014/main" id="{65C25029-71EC-48B0-9612-EC2F69AC36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8093"/>
            <a:ext cx="2184986" cy="1638739"/>
          </a:xfrm>
          <a:prstGeom prst="rect">
            <a:avLst/>
          </a:prstGeom>
        </p:spPr>
      </p:pic>
      <p:pic>
        <p:nvPicPr>
          <p:cNvPr id="14" name="Grafik 13" descr="Ein Bild, das Boden, Wand, Kompositmaterial, Fußboden enthält.&#10;&#10;KI-generierte Inhalte können fehlerhaft sein.">
            <a:extLst>
              <a:ext uri="{FF2B5EF4-FFF2-40B4-BE49-F238E27FC236}">
                <a16:creationId xmlns:a16="http://schemas.microsoft.com/office/drawing/2014/main" id="{392FECE3-DB64-0AFA-0864-0B02DB33A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0649"/>
            <a:ext cx="2555776" cy="1916832"/>
          </a:xfrm>
          <a:prstGeom prst="rect">
            <a:avLst/>
          </a:prstGeom>
        </p:spPr>
      </p:pic>
      <p:pic>
        <p:nvPicPr>
          <p:cNvPr id="3" name="Grafik 2" descr="Ein Bild, das Gebäude, Wand, Beige, Haus enthält.&#10;&#10;KI-generierte Inhalte können fehlerhaft sein.">
            <a:extLst>
              <a:ext uri="{FF2B5EF4-FFF2-40B4-BE49-F238E27FC236}">
                <a16:creationId xmlns:a16="http://schemas.microsoft.com/office/drawing/2014/main" id="{89D2CEF4-C9D1-5490-F1C1-F3730C511E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55" y="4478250"/>
            <a:ext cx="2492896" cy="1869672"/>
          </a:xfrm>
          <a:prstGeom prst="rect">
            <a:avLst/>
          </a:prstGeom>
        </p:spPr>
      </p:pic>
      <p:pic>
        <p:nvPicPr>
          <p:cNvPr id="7" name="Grafik 6" descr="Ein Bild, das draußen, Gelände, Himmel, Baum enthält.&#10;&#10;KI-generierte Inhalte können fehlerhaft sein.">
            <a:extLst>
              <a:ext uri="{FF2B5EF4-FFF2-40B4-BE49-F238E27FC236}">
                <a16:creationId xmlns:a16="http://schemas.microsoft.com/office/drawing/2014/main" id="{E7B6E132-F08C-4413-D878-C7676B3EBA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42" y="4633858"/>
            <a:ext cx="2862139" cy="214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3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888"/>
            <a:ext cx="8892480" cy="1004887"/>
          </a:xfrm>
        </p:spPr>
        <p:txBody>
          <a:bodyPr>
            <a:normAutofit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				Grundsteuer A und B 2020 - 2024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479435" y="1340768"/>
          <a:ext cx="8185130" cy="4772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20151" imgH="4676683" progId="MSGraph.Chart.8">
                  <p:embed followColorScheme="full"/>
                </p:oleObj>
              </mc:Choice>
              <mc:Fallback>
                <p:oleObj name="Chart" r:id="rId2" imgW="8020151" imgH="4676683" progId="MSGraph.Chart.8">
                  <p:embed followColorScheme="full"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35" y="1340768"/>
                        <a:ext cx="8185130" cy="4772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4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 bld="series" 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7173F75-6F1B-592E-7EED-9D1EDA2D2411}"/>
              </a:ext>
            </a:extLst>
          </p:cNvPr>
          <p:cNvSpPr txBox="1"/>
          <p:nvPr/>
        </p:nvSpPr>
        <p:spPr>
          <a:xfrm>
            <a:off x="1619672" y="54868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                Außenanlagen AGH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1BB5AE-CC4F-28D1-DBE9-6CCDD2F3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953987"/>
            <a:ext cx="7667145" cy="17873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CB35240-A66B-8F11-CA22-BABABB6D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876" y="1138587"/>
            <a:ext cx="5904656" cy="37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26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2F246C5-6668-2CF5-3E9F-D74604971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3538330" cy="26565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EDCF3A-577A-33EB-B1DC-36C189A0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056" y="832106"/>
            <a:ext cx="4248472" cy="40262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4BCBC0A-39D8-955A-FBFC-E68A5182E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72" y="3068960"/>
            <a:ext cx="4468449" cy="34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44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CF4270F-7126-E290-1238-85D5B809E204}"/>
              </a:ext>
            </a:extLst>
          </p:cNvPr>
          <p:cNvSpPr txBox="1"/>
          <p:nvPr/>
        </p:nvSpPr>
        <p:spPr>
          <a:xfrm>
            <a:off x="2051720" y="40466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6666"/>
                </a:solidFill>
              </a:rPr>
              <a:t>Querungshilfe Höhe Feuerwehrhaus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87EA37B-9C79-9C67-A80B-797C724C5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307882"/>
              </p:ext>
            </p:extLst>
          </p:nvPr>
        </p:nvGraphicFramePr>
        <p:xfrm>
          <a:off x="1540590" y="1268760"/>
          <a:ext cx="6847834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3059788" imgH="18897574" progId="Acrobat.Document.DC">
                  <p:embed/>
                </p:oleObj>
              </mc:Choice>
              <mc:Fallback>
                <p:oleObj name="Acrobat Document" r:id="rId2" imgW="23059788" imgH="1889757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0590" y="1268760"/>
                        <a:ext cx="6847834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1869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7F9AC-117D-6880-A60E-D452417C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60648"/>
            <a:ext cx="6589199" cy="128089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Bauplätze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6382C1-23FE-CE88-F792-A3B6CBA1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0"/>
            <a:ext cx="8568952" cy="3880773"/>
          </a:xfrm>
        </p:spPr>
        <p:txBody>
          <a:bodyPr>
            <a:normAutofit lnSpcReduction="10000"/>
          </a:bodyPr>
          <a:lstStyle/>
          <a:p>
            <a:r>
              <a:rPr lang="de-DE" sz="2400" dirty="0">
                <a:solidFill>
                  <a:srgbClr val="006666"/>
                </a:solidFill>
              </a:rPr>
              <a:t>Noch 2 Bauplätze im </a:t>
            </a:r>
            <a:r>
              <a:rPr lang="de-DE" sz="2400" dirty="0" err="1">
                <a:solidFill>
                  <a:srgbClr val="006666"/>
                </a:solidFill>
              </a:rPr>
              <a:t>Filzle</a:t>
            </a:r>
            <a:r>
              <a:rPr lang="de-DE" sz="2400" dirty="0">
                <a:solidFill>
                  <a:srgbClr val="006666"/>
                </a:solidFill>
              </a:rPr>
              <a:t> und 2 Bauplätze in Apfeldorfhausen verfügbar</a:t>
            </a:r>
          </a:p>
          <a:p>
            <a:r>
              <a:rPr lang="de-DE" sz="2400" dirty="0">
                <a:solidFill>
                  <a:srgbClr val="006666"/>
                </a:solidFill>
              </a:rPr>
              <a:t>Wir haben uns Flächen zum Ausweisen gesichert</a:t>
            </a:r>
          </a:p>
          <a:p>
            <a:r>
              <a:rPr lang="de-DE" sz="2400" dirty="0">
                <a:solidFill>
                  <a:srgbClr val="006666"/>
                </a:solidFill>
              </a:rPr>
              <a:t>ABER – es wird immer schwieriger Flächen auszuweisen; Bedarf muss nachgewiesen werden</a:t>
            </a:r>
          </a:p>
          <a:p>
            <a:r>
              <a:rPr lang="de-DE" sz="2400" dirty="0">
                <a:solidFill>
                  <a:srgbClr val="006666"/>
                </a:solidFill>
              </a:rPr>
              <a:t>Es ist nicht gewünscht auf der „grünen Wiese“ zu bauen</a:t>
            </a:r>
          </a:p>
          <a:p>
            <a:r>
              <a:rPr lang="de-DE" sz="2400" dirty="0">
                <a:solidFill>
                  <a:srgbClr val="006666"/>
                </a:solidFill>
              </a:rPr>
              <a:t>Vorrang hat die Nachverdichtung im Ort,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6666"/>
                </a:solidFill>
              </a:rPr>
              <a:t>	STICHWORT: Flächen sparen </a:t>
            </a:r>
            <a:endParaRPr lang="de-DE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9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Kleinere Aktivitäten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8" y="1628800"/>
            <a:ext cx="7274769" cy="4412563"/>
          </a:xfrm>
        </p:spPr>
        <p:txBody>
          <a:bodyPr>
            <a:noAutofit/>
          </a:bodyPr>
          <a:lstStyle/>
          <a:p>
            <a:endParaRPr lang="de-DE" sz="2400" dirty="0"/>
          </a:p>
          <a:p>
            <a:r>
              <a:rPr lang="de-DE" sz="2400" dirty="0">
                <a:solidFill>
                  <a:srgbClr val="006666"/>
                </a:solidFill>
              </a:rPr>
              <a:t>Baumbestattung am gemeindlichen Friedhof möglich</a:t>
            </a:r>
          </a:p>
          <a:p>
            <a:r>
              <a:rPr lang="de-DE" sz="2400" dirty="0">
                <a:solidFill>
                  <a:srgbClr val="006666"/>
                </a:solidFill>
              </a:rPr>
              <a:t>Kirchlicher Friedhof ist wieder geöffnet</a:t>
            </a:r>
          </a:p>
          <a:p>
            <a:r>
              <a:rPr lang="de-DE" sz="2400" dirty="0">
                <a:solidFill>
                  <a:srgbClr val="006666"/>
                </a:solidFill>
              </a:rPr>
              <a:t>Kommunale Wärmeplanung - </a:t>
            </a:r>
            <a:r>
              <a:rPr lang="de-DE" sz="2400" dirty="0" err="1">
                <a:solidFill>
                  <a:srgbClr val="006666"/>
                </a:solidFill>
              </a:rPr>
              <a:t>Lechwärme</a:t>
            </a:r>
            <a:endParaRPr lang="de-DE" sz="2400" dirty="0">
              <a:solidFill>
                <a:srgbClr val="006666"/>
              </a:solidFill>
            </a:endParaRPr>
          </a:p>
          <a:p>
            <a:r>
              <a:rPr lang="de-DE" sz="2400" dirty="0">
                <a:solidFill>
                  <a:srgbClr val="006666"/>
                </a:solidFill>
              </a:rPr>
              <a:t>„</a:t>
            </a:r>
            <a:r>
              <a:rPr lang="de-DE" sz="2400" dirty="0" err="1">
                <a:solidFill>
                  <a:srgbClr val="006666"/>
                </a:solidFill>
              </a:rPr>
              <a:t>Lechtalboxen</a:t>
            </a:r>
            <a:r>
              <a:rPr lang="de-DE" sz="2400" dirty="0">
                <a:solidFill>
                  <a:srgbClr val="006666"/>
                </a:solidFill>
              </a:rPr>
              <a:t>“</a:t>
            </a:r>
          </a:p>
          <a:p>
            <a:r>
              <a:rPr lang="de-DE" sz="2400" dirty="0">
                <a:solidFill>
                  <a:srgbClr val="006666"/>
                </a:solidFill>
              </a:rPr>
              <a:t>Sanierung der, bei der Kanalbefahrung, festgestellten Mängel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610411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39"/>
          <p:cNvSpPr txBox="1">
            <a:spLocks noChangeArrowheads="1"/>
          </p:cNvSpPr>
          <p:nvPr/>
        </p:nvSpPr>
        <p:spPr bwMode="auto">
          <a:xfrm>
            <a:off x="6068617" y="5604273"/>
            <a:ext cx="17978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35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8650" y="548680"/>
            <a:ext cx="819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       Förderungen</a:t>
            </a:r>
            <a:endParaRPr lang="de-DE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55576" y="1687816"/>
            <a:ext cx="824674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sv-SE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Schaffung von Infrastruktur</a:t>
            </a: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sv-SE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Wertschöpfung, viele Unternehmen aus der näheren Umgebung</a:t>
            </a: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sv-SE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Ohne Förderung wären alle Projekte nicht stemmbar</a:t>
            </a: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sv-SE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Zwar hoher bürokratischer Aufwand, letztendlich überwiegt der Nutzen die Kosten</a:t>
            </a: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endParaRPr lang="sv-SE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hangingPunct="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sv-SE" sz="24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78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BBA8797-B23E-97F5-D9DF-9277545A1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478" y="3839829"/>
            <a:ext cx="5718544" cy="365792"/>
          </a:xfrm>
          <a:prstGeom prst="rect">
            <a:avLst/>
          </a:prstGeom>
        </p:spPr>
      </p:pic>
      <p:pic>
        <p:nvPicPr>
          <p:cNvPr id="7" name="Grafik 6" descr="Ein Bild, das Kleidung, Person, Schuhwerk, draußen enthält.&#10;&#10;KI-generierte Inhalte können fehlerhaft sein.">
            <a:extLst>
              <a:ext uri="{FF2B5EF4-FFF2-40B4-BE49-F238E27FC236}">
                <a16:creationId xmlns:a16="http://schemas.microsoft.com/office/drawing/2014/main" id="{E9C48C89-E4A1-2D0A-F5AE-93AE34609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979" y="2530011"/>
            <a:ext cx="5595689" cy="27363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D1FA2B0-8459-BB23-A463-7D42DD8E3B38}"/>
              </a:ext>
            </a:extLst>
          </p:cNvPr>
          <p:cNvSpPr txBox="1"/>
          <p:nvPr/>
        </p:nvSpPr>
        <p:spPr>
          <a:xfrm>
            <a:off x="2555776" y="177022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6666"/>
                </a:solidFill>
              </a:rPr>
              <a:t>Die Prominenz unter sich </a:t>
            </a:r>
            <a:r>
              <a:rPr lang="de-DE" sz="2000" dirty="0">
                <a:solidFill>
                  <a:srgbClr val="006666"/>
                </a:solidFill>
                <a:sym typeface="Wingdings" panose="05000000000000000000" pitchFamily="2" charset="2"/>
              </a:rPr>
              <a:t></a:t>
            </a:r>
            <a:endParaRPr lang="de-DE" sz="2000" dirty="0">
              <a:solidFill>
                <a:srgbClr val="006666"/>
              </a:solidFill>
            </a:endParaRPr>
          </a:p>
        </p:txBody>
      </p:sp>
      <p:pic>
        <p:nvPicPr>
          <p:cNvPr id="4" name="Grafik 3" descr="Ein Bild, das Person, Himmel, drauße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3551A6C-FB62-1E7A-93AD-1AE56CA37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15" y="1772816"/>
            <a:ext cx="3509714" cy="46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-243408"/>
            <a:ext cx="7992888" cy="77149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5400" dirty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Danke</a:t>
            </a:r>
          </a:p>
          <a:p>
            <a:pPr marL="0" indent="0" algn="ctr">
              <a:spcBef>
                <a:spcPts val="600"/>
              </a:spcBef>
              <a:buNone/>
            </a:pPr>
            <a:endParaRPr lang="de-DE" sz="3200" dirty="0">
              <a:solidFill>
                <a:schemeClr val="accent6">
                  <a:lumMod val="75000"/>
                </a:schemeClr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de-DE" sz="3200" dirty="0">
                <a:solidFill>
                  <a:srgbClr val="006666"/>
                </a:solidFill>
                <a:ea typeface="+mj-ea"/>
                <a:cs typeface="+mj-cs"/>
              </a:rPr>
              <a:t>- </a:t>
            </a:r>
            <a:r>
              <a:rPr lang="de-DE" sz="2800" dirty="0">
                <a:solidFill>
                  <a:srgbClr val="006666"/>
                </a:solidFill>
                <a:ea typeface="+mj-ea"/>
                <a:cs typeface="+mj-cs"/>
              </a:rPr>
              <a:t>Allen Vereinen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rgbClr val="006666"/>
                </a:solidFill>
                <a:ea typeface="+mj-ea"/>
                <a:cs typeface="+mj-cs"/>
              </a:rPr>
              <a:t>- Allen Ehrenamtlichen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rgbClr val="006666"/>
                </a:solidFill>
                <a:ea typeface="+mj-ea"/>
                <a:cs typeface="+mj-cs"/>
              </a:rPr>
              <a:t>- Allen, die für unsere Gemeinde arbeiten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rgbClr val="006666"/>
                </a:solidFill>
                <a:ea typeface="+mj-ea"/>
                <a:cs typeface="+mj-cs"/>
              </a:rPr>
              <a:t>- Allen Bauhofmitarbeitern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rgbClr val="006666"/>
                </a:solidFill>
                <a:ea typeface="+mj-ea"/>
                <a:cs typeface="+mj-cs"/>
              </a:rPr>
              <a:t>- Gemeinderat und VG Reichling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rgbClr val="006666"/>
                </a:solidFill>
                <a:ea typeface="+mj-ea"/>
                <a:cs typeface="+mj-cs"/>
              </a:rPr>
              <a:t>- Nachbargemeinden, vor allem Kinsau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rgbClr val="006666"/>
                </a:solidFill>
                <a:ea typeface="+mj-ea"/>
                <a:cs typeface="+mj-cs"/>
              </a:rPr>
              <a:t>- Allen Firmen und Planern die gerade                       für uns tätig sind</a:t>
            </a:r>
            <a:endParaRPr lang="de-DE" sz="1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77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19672" y="548680"/>
            <a:ext cx="7130754" cy="56366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6000" dirty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Vielen Dank für Ihre Aufmerksamkeit!</a:t>
            </a:r>
            <a:endParaRPr lang="de-DE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2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623888"/>
            <a:ext cx="8534401" cy="1004887"/>
          </a:xfrm>
        </p:spPr>
        <p:txBody>
          <a:bodyPr>
            <a:normAutofit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				Gewerbesteuer    2020 - 2024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9599" y="1340768"/>
          <a:ext cx="7960757" cy="4700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001173" imgH="4724571" progId="MSGraph.Chart.8">
                  <p:embed followColorScheme="full"/>
                </p:oleObj>
              </mc:Choice>
              <mc:Fallback>
                <p:oleObj name="Chart" r:id="rId3" imgW="8001173" imgH="4724571" progId="MSGraph.Chart.8">
                  <p:embed followColorScheme="full"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1340768"/>
                        <a:ext cx="7960757" cy="4700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04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 bld="series" 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888"/>
            <a:ext cx="8748464" cy="1004887"/>
          </a:xfrm>
        </p:spPr>
        <p:txBody>
          <a:bodyPr>
            <a:normAutofit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					Hundesteuer      2020 - 2024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615286" y="1379843"/>
          <a:ext cx="7769199" cy="466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001173" imgH="4800482" progId="MSGraph.Chart.8">
                  <p:embed followColorScheme="full"/>
                </p:oleObj>
              </mc:Choice>
              <mc:Fallback>
                <p:oleObj name="Chart" r:id="rId3" imgW="8001173" imgH="4800482" progId="MSGraph.Chart.8">
                  <p:embed followColorScheme="full"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86" y="1379843"/>
                        <a:ext cx="7769199" cy="4661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25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888"/>
            <a:ext cx="8820472" cy="1004887"/>
          </a:xfrm>
        </p:spPr>
        <p:txBody>
          <a:bodyPr>
            <a:normAutofit fontScale="90000"/>
          </a:bodyPr>
          <a:lstStyle/>
          <a:p>
            <a:r>
              <a:rPr lang="de-DE" altLang="de-DE" sz="3200" dirty="0">
                <a:solidFill>
                  <a:srgbClr val="006666"/>
                </a:solidFill>
              </a:rPr>
              <a:t>				</a:t>
            </a:r>
            <a:r>
              <a:rPr lang="de-DE" altLang="de-DE" sz="3200" dirty="0" err="1">
                <a:solidFill>
                  <a:srgbClr val="006666"/>
                </a:solidFill>
              </a:rPr>
              <a:t>EinkommenSteuer</a:t>
            </a:r>
            <a:r>
              <a:rPr lang="de-DE" altLang="de-DE" sz="3200" dirty="0">
                <a:solidFill>
                  <a:srgbClr val="006666"/>
                </a:solidFill>
              </a:rPr>
              <a:t>-Anteil   2020 - 2024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609599" y="1628800"/>
          <a:ext cx="7499937" cy="449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01173" imgH="4800482" progId="MSGraph.Chart.8">
                  <p:embed followColorScheme="full"/>
                </p:oleObj>
              </mc:Choice>
              <mc:Fallback>
                <p:oleObj name="Chart" r:id="rId2" imgW="8001173" imgH="4800482" progId="MSGraph.Chart.8">
                  <p:embed followColorScheme="full"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1628800"/>
                        <a:ext cx="7499937" cy="449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 bld="series" animBg="0"/>
    </p:bldLst>
  </p:timing>
</p:sld>
</file>

<file path=ppt/theme/theme1.xml><?xml version="1.0" encoding="utf-8"?>
<a:theme xmlns:a="http://schemas.openxmlformats.org/drawingml/2006/main" name="Fetzen">
  <a:themeElements>
    <a:clrScheme name="Fetz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etz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9FE9C186E6CD49AE14C26D3FD9C98C" ma:contentTypeVersion="1" ma:contentTypeDescription="Ein neues Dokument erstellen." ma:contentTypeScope="" ma:versionID="929009fc864404ce6bb20657b8a5aca6">
  <xsd:schema xmlns:xsd="http://www.w3.org/2001/XMLSchema" xmlns:xs="http://www.w3.org/2001/XMLSchema" xmlns:p="http://schemas.microsoft.com/office/2006/metadata/properties" xmlns:ns3="1f46e8a1-58aa-48bb-a24e-66510d30c1a5" targetNamespace="http://schemas.microsoft.com/office/2006/metadata/properties" ma:root="true" ma:fieldsID="74d7b27179e99f203ef7eb7f8a2d845f" ns3:_="">
    <xsd:import namespace="1f46e8a1-58aa-48bb-a24e-66510d30c1a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6e8a1-58aa-48bb-a24e-66510d30c1a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AEDDB4-F8F2-4EAB-B006-4B7BA76CB3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106D20-5A6F-4911-95E0-0B036540D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46e8a1-58aa-48bb-a24e-66510d30c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DFA65B-98B1-407A-BB52-6C0E664CCFFE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1f46e8a1-58aa-48bb-a24e-66510d30c1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1395</Words>
  <Application>Microsoft Office PowerPoint</Application>
  <PresentationFormat>Bildschirmpräsentation (4:3)</PresentationFormat>
  <Paragraphs>308</Paragraphs>
  <Slides>68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68</vt:i4>
      </vt:variant>
    </vt:vector>
  </HeadingPairs>
  <TitlesOfParts>
    <vt:vector size="78" baseType="lpstr">
      <vt:lpstr>Arial</vt:lpstr>
      <vt:lpstr>Calibri</vt:lpstr>
      <vt:lpstr>Century Gothic</vt:lpstr>
      <vt:lpstr>Times New Roman</vt:lpstr>
      <vt:lpstr>Trebuchet MS</vt:lpstr>
      <vt:lpstr>Wingdings</vt:lpstr>
      <vt:lpstr>Wingdings 3</vt:lpstr>
      <vt:lpstr>Fetzen</vt:lpstr>
      <vt:lpstr>Chart</vt:lpstr>
      <vt:lpstr>Acrobat Document</vt:lpstr>
      <vt:lpstr>Herzlich Willkommen zur Bürgerversammlung  der Gemeinde Apfeldorf am 31.07.2025</vt:lpstr>
      <vt:lpstr>                    Daten zur Bevölkerung</vt:lpstr>
      <vt:lpstr>     Bevölkerungsentwicklung</vt:lpstr>
      <vt:lpstr>PowerPoint-Präsentation</vt:lpstr>
      <vt:lpstr>    Übersicht Finanzen (Einnahmen)</vt:lpstr>
      <vt:lpstr>    Grundsteuer A und B 2020 - 2024</vt:lpstr>
      <vt:lpstr>    Gewerbesteuer    2020 - 2024</vt:lpstr>
      <vt:lpstr>     Hundesteuer      2020 - 2024</vt:lpstr>
      <vt:lpstr>    EinkommenSteuer-Anteil   2020 - 2024</vt:lpstr>
      <vt:lpstr>PowerPoint-Präsentation</vt:lpstr>
      <vt:lpstr>PowerPoint-Präsentation</vt:lpstr>
      <vt:lpstr>PowerPoint-Präsentation</vt:lpstr>
      <vt:lpstr>    UmsatzSteuer-Anteil     2020 - 2024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Grundschule </vt:lpstr>
      <vt:lpstr>PowerPoint-Präsentation</vt:lpstr>
      <vt:lpstr>PowerPoint-Präsentation</vt:lpstr>
      <vt:lpstr>PowerPoint-Präsentation</vt:lpstr>
      <vt:lpstr>     Freiflächen-Photovoltaikanlage</vt:lpstr>
      <vt:lpstr>PowerPoint-Präsentation</vt:lpstr>
      <vt:lpstr>Glasfaserausbau</vt:lpstr>
      <vt:lpstr>Glasfaserausbau</vt:lpstr>
      <vt:lpstr>Glasfaserausbau</vt:lpstr>
      <vt:lpstr>PowerPoint-Präsentation</vt:lpstr>
      <vt:lpstr>PowerPoint-Präsentation</vt:lpstr>
      <vt:lpstr>PowerPoint-Präsentation</vt:lpstr>
      <vt:lpstr>Besterschlossener Ortsteil</vt:lpstr>
      <vt:lpstr>Wasserversorgung</vt:lpstr>
      <vt:lpstr>Wasserversorgung</vt:lpstr>
      <vt:lpstr>   Wasserversorgung – Hochbehälter </vt:lpstr>
      <vt:lpstr>   Wasserversorgung</vt:lpstr>
      <vt:lpstr>   Wasserversorgung – früher: </vt:lpstr>
      <vt:lpstr>   Wasserversorgung – früher: </vt:lpstr>
      <vt:lpstr>Kläranlage – neues Betriebsgebäude</vt:lpstr>
      <vt:lpstr>PowerPoint-Präsentation</vt:lpstr>
      <vt:lpstr>PowerPoint-Präsentation</vt:lpstr>
      <vt:lpstr>PowerPoint-Präsentation</vt:lpstr>
      <vt:lpstr>      Feuerwehrhaus – Alpenstraße 27</vt:lpstr>
      <vt:lpstr>  Radwege </vt:lpstr>
      <vt:lpstr>PowerPoint-Präsentation</vt:lpstr>
      <vt:lpstr>Klimawandel, Begrünung, Bäume</vt:lpstr>
      <vt:lpstr>Hochwasserschutz</vt:lpstr>
      <vt:lpstr>PowerPoint-Präsentation</vt:lpstr>
      <vt:lpstr>Namensfindung unseres Apfeldorfer Gemeinschaftshauses</vt:lpstr>
      <vt:lpstr>Apfeldorfer GemeinschaftsHaus</vt:lpstr>
      <vt:lpstr>PowerPoint-Präsentation</vt:lpstr>
      <vt:lpstr>PowerPoint-Präsentation</vt:lpstr>
      <vt:lpstr>Apfeldorfer Gemeinschaftshaus</vt:lpstr>
      <vt:lpstr>Apfeldorfergemeinschaftshaus – Innenausbau </vt:lpstr>
      <vt:lpstr>PowerPoint-Präsentation</vt:lpstr>
      <vt:lpstr>PowerPoint-Präsentation</vt:lpstr>
      <vt:lpstr>PowerPoint-Präsentation</vt:lpstr>
      <vt:lpstr>PowerPoint-Präsentation</vt:lpstr>
      <vt:lpstr>Bauplätze</vt:lpstr>
      <vt:lpstr>Kleinere Aktivitäten</vt:lpstr>
      <vt:lpstr>PowerPoint-Präsentation</vt:lpstr>
      <vt:lpstr>PowerPoint-Präsentation</vt:lpstr>
      <vt:lpstr>PowerPoint-Präsentation</vt:lpstr>
      <vt:lpstr>PowerPoint-Präsentation</vt:lpstr>
    </vt:vector>
  </TitlesOfParts>
  <Company>Reichling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SimonR</dc:creator>
  <cp:lastModifiedBy>Lux Ingrid</cp:lastModifiedBy>
  <cp:revision>649</cp:revision>
  <cp:lastPrinted>2024-05-15T06:31:50Z</cp:lastPrinted>
  <dcterms:created xsi:type="dcterms:W3CDTF">2009-04-17T06:59:22Z</dcterms:created>
  <dcterms:modified xsi:type="dcterms:W3CDTF">2025-07-30T08:09:43Z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0x010100FE9FE9C186E6CD49AE14C26D3FD9C98C</vt:lpwstr>
  </property>
</Properties>
</file>